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4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0" r:id="rId16"/>
    <p:sldId id="269" r:id="rId17"/>
  </p:sldIdLst>
  <p:sldSz cx="12192000" cy="6858000"/>
  <p:notesSz cx="6797675" cy="9926638"/>
  <p:custShowLst>
    <p:custShow name="Egyéni diasor 1" id="0">
      <p:sldLst>
        <p:sld r:id="rId2"/>
        <p:sld r:id="rId4"/>
        <p:sld r:id="rId3"/>
        <p:sld r:id="rId5"/>
        <p:sld r:id="rId6"/>
        <p:sld r:id="rId7"/>
        <p:sld r:id="rId8"/>
        <p:sld r:id="rId9"/>
        <p:sld r:id="rId10"/>
        <p:sld r:id="rId11"/>
        <p:sld r:id="rId12"/>
        <p:sld r:id="rId13"/>
        <p:sld r:id="rId14"/>
        <p:sld r:id="rId15"/>
        <p:sld r:id="rId16"/>
        <p:sld r:id="rId17"/>
      </p:sldLst>
    </p:custShow>
  </p:custShow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on István" initials="IS" lastIdx="2" clrIdx="0">
    <p:extLst>
      <p:ext uri="{19B8F6BF-5375-455C-9EA6-DF929625EA0E}">
        <p15:presenceInfo xmlns:p15="http://schemas.microsoft.com/office/powerpoint/2012/main" userId="S::simoni@bbbzrt.hu::065c96b7-6c97-4709-9f42-b6b22455e2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1" d="100"/>
          <a:sy n="101" d="100"/>
        </p:scale>
        <p:origin x="144" y="31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49033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lIns="80275" tIns="40138" rIns="80275" bIns="40138"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lIns="80275" tIns="40138" rIns="80275" bIns="40138"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531897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0909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87884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13926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40434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22211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33023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987893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65941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1521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8734452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77221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544828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0841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39332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29518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35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8000">
              <a:schemeClr val="accent1">
                <a:lumMod val="0"/>
                <a:lumOff val="100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5AE86-467E-432D-A4F3-36CB30B914D1}" type="datetimeFigureOut">
              <a:rPr lang="hu-HU" smtClean="0"/>
              <a:t>2026. 10. 14.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lang="en-US" b="0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470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  <p:sldLayoutId id="2147483852" r:id="rId12"/>
    <p:sldLayoutId id="2147483853" r:id="rId13"/>
    <p:sldLayoutId id="2147483854" r:id="rId14"/>
    <p:sldLayoutId id="2147483855" r:id="rId15"/>
    <p:sldLayoutId id="2147483856" r:id="rId16"/>
    <p:sldLayoutId id="214748385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3" Type="http://schemas.openxmlformats.org/officeDocument/2006/relationships/image" Target="../media/image19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111820"/>
            </a:solidFill>
            <a:prstDash val="solid"/>
          </a:ln>
        </p:spPr>
        <p:txBody>
          <a:bodyPr/>
          <a:lstStyle/>
          <a:p>
            <a:endParaRPr lang="hu-HU" dirty="0">
              <a:highlight>
                <a:srgbClr val="C0C0C0"/>
              </a:highlight>
            </a:endParaRPr>
          </a:p>
        </p:txBody>
      </p:sp>
      <p:pic>
        <p:nvPicPr>
          <p:cNvPr id="4" name="Image 0" descr="/mnt/data/eon_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23" y="599218"/>
            <a:ext cx="1238440" cy="1530572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713232" y="1874520"/>
            <a:ext cx="66751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hu-HU" sz="3500" b="1" dirty="0"/>
          </a:p>
          <a:p>
            <a:pPr marL="0" indent="0">
              <a:buNone/>
            </a:pPr>
            <a:r>
              <a:rPr lang="en-US" sz="3500" b="1" dirty="0"/>
              <a:t>BIZTONSÁG.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/>
              <a:t>BIZALOM.</a:t>
            </a:r>
            <a:endParaRPr lang="en-US" sz="3500" dirty="0"/>
          </a:p>
          <a:p>
            <a:pPr marL="0" indent="0">
              <a:buNone/>
            </a:pPr>
            <a:r>
              <a:rPr lang="en-US" sz="3500" b="1" dirty="0"/>
              <a:t>FOLYAMATOSSÁG.</a:t>
            </a:r>
            <a:endParaRPr lang="en-US" sz="3500" dirty="0"/>
          </a:p>
        </p:txBody>
      </p:sp>
      <p:sp>
        <p:nvSpPr>
          <p:cNvPr id="7" name="Text 3"/>
          <p:cNvSpPr/>
          <p:nvPr/>
        </p:nvSpPr>
        <p:spPr>
          <a:xfrm>
            <a:off x="749808" y="4251960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/>
              <a:t>Bank Biztonság Bizalom Zrt. </a:t>
            </a:r>
            <a:r>
              <a:rPr lang="hu-HU" dirty="0"/>
              <a:t>  </a:t>
            </a:r>
            <a:r>
              <a:rPr lang="hu-HU" sz="1800" dirty="0"/>
              <a:t> </a:t>
            </a:r>
            <a:endParaRPr lang="en-US" sz="1800" dirty="0"/>
          </a:p>
        </p:txBody>
      </p:sp>
      <p:sp>
        <p:nvSpPr>
          <p:cNvPr id="8" name="Text 4"/>
          <p:cNvSpPr/>
          <p:nvPr/>
        </p:nvSpPr>
        <p:spPr>
          <a:xfrm>
            <a:off x="749808" y="4727448"/>
            <a:ext cx="7955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/>
              <a:t>Komplex vagyonvédelmi és biztonsági szolgáltatási háttér</a:t>
            </a:r>
          </a:p>
        </p:txBody>
      </p:sp>
      <p:sp>
        <p:nvSpPr>
          <p:cNvPr id="9" name="Text 5"/>
          <p:cNvSpPr/>
          <p:nvPr/>
        </p:nvSpPr>
        <p:spPr>
          <a:xfrm>
            <a:off x="749808" y="571500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/>
              <a:t>30 év tapasztalat  </a:t>
            </a:r>
            <a:r>
              <a:rPr lang="hu-HU" sz="1400" b="1" dirty="0"/>
              <a:t>&gt;</a:t>
            </a:r>
            <a:r>
              <a:rPr lang="en-US" sz="1400" b="1" dirty="0"/>
              <a:t>  országos működés  </a:t>
            </a:r>
            <a:r>
              <a:rPr lang="hu-HU" sz="1400" b="1" dirty="0"/>
              <a:t>&gt;</a:t>
            </a:r>
            <a:r>
              <a:rPr lang="en-US" sz="1400" b="1" dirty="0"/>
              <a:t>  24/7 támogatás</a:t>
            </a:r>
            <a:r>
              <a:rPr lang="hu-HU" sz="1400" b="1" dirty="0"/>
              <a:t>  &gt; hozzáadott értékek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  <p:pic>
        <p:nvPicPr>
          <p:cNvPr id="13" name="Kép 12">
            <a:extLst>
              <a:ext uri="{FF2B5EF4-FFF2-40B4-BE49-F238E27FC236}">
                <a16:creationId xmlns:a16="http://schemas.microsoft.com/office/drawing/2014/main" id="{D80D9CE6-DFF6-E099-B97F-A150F8C84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01584" y="599218"/>
            <a:ext cx="2172530" cy="19712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ÁTTEKINTÉS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A bemutató fókusza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685799" y="1691640"/>
            <a:ext cx="6739467" cy="42062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11820"/>
                </a:solidFill>
              </a:rPr>
              <a:t>Stabil vállalati és pénzügyi háttér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11820"/>
                </a:solidFill>
              </a:rPr>
              <a:t>Irányítás, területi vezetés és </a:t>
            </a:r>
            <a:r>
              <a:rPr lang="hu-HU" sz="1900" dirty="0">
                <a:solidFill>
                  <a:srgbClr val="111820"/>
                </a:solidFill>
              </a:rPr>
              <a:t>ellenőrzés</a:t>
            </a:r>
          </a:p>
          <a:p>
            <a:pPr marL="228600" indent="-228600">
              <a:buSzPct val="100000"/>
              <a:buChar char="•"/>
            </a:pPr>
            <a:r>
              <a:rPr lang="hu-HU" sz="1900" dirty="0">
                <a:solidFill>
                  <a:srgbClr val="111820"/>
                </a:solidFill>
              </a:rPr>
              <a:t>Szervezeti felépítés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11820"/>
                </a:solidFill>
              </a:rPr>
              <a:t>Képzés, diszpécserközpont és technikai háttér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11820"/>
                </a:solidFill>
              </a:rPr>
              <a:t>Referenciák és kiemelt őrzési képességek</a:t>
            </a:r>
            <a:endParaRPr lang="en-US" sz="1900" dirty="0"/>
          </a:p>
          <a:p>
            <a:pPr marL="228600" indent="-228600">
              <a:buSzPct val="100000"/>
              <a:buChar char="•"/>
            </a:pPr>
            <a:r>
              <a:rPr lang="en-US" sz="1900" dirty="0">
                <a:solidFill>
                  <a:srgbClr val="111820"/>
                </a:solidFill>
              </a:rPr>
              <a:t>Rendezvény-, személy- és kritikus infrastruktúra-Védelem</a:t>
            </a:r>
            <a:endParaRPr lang="hu-HU" sz="1900" dirty="0">
              <a:solidFill>
                <a:srgbClr val="111820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hu-HU" sz="1900" dirty="0">
                <a:solidFill>
                  <a:srgbClr val="111820"/>
                </a:solidFill>
              </a:rPr>
              <a:t>On-line támogató rendszerek alkalmazása (OSM,VETA,EIR)</a:t>
            </a:r>
          </a:p>
          <a:p>
            <a:pPr marL="228600" indent="-228600">
              <a:buSzPct val="100000"/>
              <a:buChar char="•"/>
            </a:pPr>
            <a:endParaRPr lang="en-US" sz="1900" dirty="0"/>
          </a:p>
        </p:txBody>
      </p:sp>
      <p:sp>
        <p:nvSpPr>
          <p:cNvPr id="6" name="Shape 4"/>
          <p:cNvSpPr/>
          <p:nvPr/>
        </p:nvSpPr>
        <p:spPr>
          <a:xfrm>
            <a:off x="7818120" y="1737360"/>
            <a:ext cx="3566160" cy="3383280"/>
          </a:xfrm>
          <a:prstGeom prst="roundRect">
            <a:avLst>
              <a:gd name="adj" fmla="val 2162"/>
            </a:avLst>
          </a:prstGeom>
          <a:gradFill>
            <a:gsLst>
              <a:gs pos="58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D7DEE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7" name="Text 5"/>
          <p:cNvSpPr/>
          <p:nvPr/>
        </p:nvSpPr>
        <p:spPr>
          <a:xfrm>
            <a:off x="8275320" y="214884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111820"/>
                </a:solidFill>
              </a:rPr>
              <a:t>BBB</a:t>
            </a:r>
            <a:r>
              <a:rPr lang="hu-HU" sz="3100" b="1" dirty="0">
                <a:solidFill>
                  <a:srgbClr val="111820"/>
                </a:solidFill>
              </a:rPr>
              <a:t> Zrt.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8275320" y="2816352"/>
            <a:ext cx="26517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30613"/>
                </a:solidFill>
              </a:rPr>
              <a:t>Komplex biztonsági szolgáltató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75320" y="3675888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/>
              <a:t>személy- és vagyonvédelem</a:t>
            </a:r>
          </a:p>
          <a:p>
            <a:pPr marL="0" indent="0" algn="ctr">
              <a:buNone/>
            </a:pPr>
            <a:r>
              <a:rPr lang="en-US" sz="1400" b="1" dirty="0"/>
              <a:t>üzemeltetés • takarítás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CSAPAT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2700" b="1" dirty="0">
                <a:solidFill>
                  <a:srgbClr val="111820"/>
                </a:solidFill>
              </a:rPr>
              <a:t>Vezetők bemutatása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91440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Shape 3"/>
          <p:cNvSpPr/>
          <p:nvPr/>
        </p:nvSpPr>
        <p:spPr>
          <a:xfrm>
            <a:off x="685800" y="1470810"/>
            <a:ext cx="507492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6" name="Text 4"/>
          <p:cNvSpPr/>
          <p:nvPr/>
        </p:nvSpPr>
        <p:spPr>
          <a:xfrm>
            <a:off x="960120" y="182880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0"/>
                </a:solidFill>
              </a:rPr>
              <a:t>Németh László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60120" y="222199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30613"/>
                </a:solidFill>
              </a:rPr>
              <a:t>Tulajdonos, stratégiai tanácsadó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960120" y="258775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100" b="1" dirty="0"/>
              <a:t>1</a:t>
            </a:r>
            <a:r>
              <a:rPr lang="hu-HU" sz="1100" b="1" dirty="0"/>
              <a:t>7</a:t>
            </a:r>
            <a:r>
              <a:rPr lang="en-US" sz="1100" b="1" dirty="0"/>
              <a:t> év rendvédelem</a:t>
            </a:r>
            <a:r>
              <a:rPr lang="hu-HU" sz="1100" b="1" dirty="0"/>
              <a:t> &gt; </a:t>
            </a:r>
            <a:r>
              <a:rPr lang="en-US" sz="1100" b="1" dirty="0"/>
              <a:t> katonai és rendőrtiszti háttér</a:t>
            </a:r>
            <a:r>
              <a:rPr lang="hu-HU" sz="1100" b="1" dirty="0"/>
              <a:t> &gt; személyvédelem &gt; rendezvény biztosítás &gt;  vállalat vezetés</a:t>
            </a:r>
            <a:endParaRPr lang="en-US" sz="1100" b="1" dirty="0"/>
          </a:p>
        </p:txBody>
      </p:sp>
      <p:sp>
        <p:nvSpPr>
          <p:cNvPr id="9" name="Shape 7"/>
          <p:cNvSpPr/>
          <p:nvPr/>
        </p:nvSpPr>
        <p:spPr>
          <a:xfrm>
            <a:off x="6263640" y="1444932"/>
            <a:ext cx="507492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10" name="Text 8"/>
          <p:cNvSpPr/>
          <p:nvPr/>
        </p:nvSpPr>
        <p:spPr>
          <a:xfrm>
            <a:off x="6537960" y="182880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0"/>
                </a:solidFill>
              </a:rPr>
              <a:t>Simon István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537960" y="222199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30613"/>
                </a:solidFill>
              </a:rPr>
              <a:t>Vezérigazgató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6537960" y="258775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/>
              <a:t>30 év kritikus infrastruktúra </a:t>
            </a:r>
            <a:r>
              <a:rPr lang="hu-HU" sz="1100" b="1" dirty="0"/>
              <a:t>&gt;</a:t>
            </a:r>
            <a:r>
              <a:rPr lang="en-US" sz="1100" b="1" dirty="0"/>
              <a:t> FBŐ </a:t>
            </a:r>
            <a:r>
              <a:rPr lang="hu-HU" sz="1100" b="1" dirty="0"/>
              <a:t>&gt;</a:t>
            </a:r>
            <a:r>
              <a:rPr lang="en-US" sz="1100" b="1" dirty="0"/>
              <a:t> objektumvédelem</a:t>
            </a:r>
            <a:r>
              <a:rPr lang="hu-HU" sz="1100" b="1" dirty="0"/>
              <a:t> &gt; vállalat vezetés&gt; munkáltatói jogkör gyakorlás</a:t>
            </a:r>
            <a:endParaRPr lang="en-US" sz="1100" b="1" dirty="0"/>
          </a:p>
        </p:txBody>
      </p:sp>
      <p:sp>
        <p:nvSpPr>
          <p:cNvPr id="13" name="Shape 11"/>
          <p:cNvSpPr/>
          <p:nvPr/>
        </p:nvSpPr>
        <p:spPr>
          <a:xfrm>
            <a:off x="685800" y="3424691"/>
            <a:ext cx="507492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14" name="Text 12"/>
          <p:cNvSpPr/>
          <p:nvPr/>
        </p:nvSpPr>
        <p:spPr>
          <a:xfrm>
            <a:off x="960120" y="388620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0"/>
                </a:solidFill>
              </a:rPr>
              <a:t>Molnár Gábor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960120" y="427939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30613"/>
                </a:solidFill>
              </a:rPr>
              <a:t>Biztonságtechnikai mérnök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960120" y="464515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/>
              <a:t>Diszpécserközpont </a:t>
            </a:r>
            <a:r>
              <a:rPr lang="hu-HU" sz="1100" b="1" dirty="0"/>
              <a:t>&gt;</a:t>
            </a:r>
            <a:r>
              <a:rPr lang="en-US" sz="1100" b="1" dirty="0"/>
              <a:t> </a:t>
            </a:r>
            <a:r>
              <a:rPr lang="hu-HU" sz="1100" b="1" dirty="0"/>
              <a:t>biztonsági rendszerek tervezése telepítése</a:t>
            </a:r>
            <a:r>
              <a:rPr lang="en-US" sz="1100" b="1" dirty="0"/>
              <a:t> </a:t>
            </a:r>
            <a:r>
              <a:rPr lang="hu-HU" sz="1100" b="1" dirty="0"/>
              <a:t>&gt;</a:t>
            </a:r>
            <a:r>
              <a:rPr lang="en-US" sz="1100" b="1" dirty="0"/>
              <a:t> riasztás</a:t>
            </a:r>
            <a:r>
              <a:rPr lang="hu-HU" sz="1100" b="1" dirty="0"/>
              <a:t>ok kezelése</a:t>
            </a:r>
            <a:r>
              <a:rPr lang="en-US" sz="1100" b="1" dirty="0"/>
              <a:t> </a:t>
            </a:r>
            <a:r>
              <a:rPr lang="hu-HU" sz="1100" b="1" dirty="0"/>
              <a:t>&gt;</a:t>
            </a:r>
            <a:r>
              <a:rPr lang="en-US" sz="1100" b="1" dirty="0"/>
              <a:t> távfelügyelet</a:t>
            </a:r>
            <a:r>
              <a:rPr lang="hu-HU" sz="1100" b="1" dirty="0"/>
              <a:t> </a:t>
            </a:r>
            <a:endParaRPr lang="en-US" sz="1100" b="1" dirty="0"/>
          </a:p>
        </p:txBody>
      </p:sp>
      <p:sp>
        <p:nvSpPr>
          <p:cNvPr id="17" name="Shape 15"/>
          <p:cNvSpPr/>
          <p:nvPr/>
        </p:nvSpPr>
        <p:spPr>
          <a:xfrm>
            <a:off x="6263640" y="3416060"/>
            <a:ext cx="507492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6537960" y="388620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111820"/>
                </a:solidFill>
              </a:rPr>
              <a:t>Kocsis Zoltán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6537960" y="4279392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30613"/>
                </a:solidFill>
              </a:rPr>
              <a:t>Biztonságtudományi szakértő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537960" y="4645152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/>
              <a:t>Kritikus infrastruktúra </a:t>
            </a:r>
            <a:r>
              <a:rPr lang="hu-HU" sz="1100" b="1" dirty="0"/>
              <a:t>védelem &gt;</a:t>
            </a:r>
            <a:r>
              <a:rPr lang="en-US" sz="1100" b="1" dirty="0"/>
              <a:t> iparbiztonság </a:t>
            </a:r>
            <a:r>
              <a:rPr lang="hu-HU" sz="1100" b="1" dirty="0"/>
              <a:t>&gt;</a:t>
            </a:r>
            <a:r>
              <a:rPr lang="en-US" sz="1100" b="1" dirty="0"/>
              <a:t> CBRN </a:t>
            </a:r>
            <a:r>
              <a:rPr lang="hu-HU" sz="1100" b="1" dirty="0"/>
              <a:t>&gt;</a:t>
            </a:r>
            <a:r>
              <a:rPr lang="en-US" sz="1100" b="1" dirty="0"/>
              <a:t> katasztrófavédelem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sp>
        <p:nvSpPr>
          <p:cNvPr id="21" name="Shape 15">
            <a:extLst>
              <a:ext uri="{FF2B5EF4-FFF2-40B4-BE49-F238E27FC236}">
                <a16:creationId xmlns:a16="http://schemas.microsoft.com/office/drawing/2014/main" id="{5B652E7A-7B35-2E01-06E4-5A66C311401A}"/>
              </a:ext>
            </a:extLst>
          </p:cNvPr>
          <p:cNvSpPr/>
          <p:nvPr/>
        </p:nvSpPr>
        <p:spPr>
          <a:xfrm>
            <a:off x="3558540" y="5171540"/>
            <a:ext cx="5074920" cy="1600200"/>
          </a:xfrm>
          <a:prstGeom prst="roundRect">
            <a:avLst>
              <a:gd name="adj" fmla="val 3429"/>
            </a:avLst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22" name="Szövegdoboz 21">
            <a:extLst>
              <a:ext uri="{FF2B5EF4-FFF2-40B4-BE49-F238E27FC236}">
                <a16:creationId xmlns:a16="http://schemas.microsoft.com/office/drawing/2014/main" id="{C31A86CA-A3AB-6FBD-2592-F1CFE60F90EC}"/>
              </a:ext>
            </a:extLst>
          </p:cNvPr>
          <p:cNvSpPr txBox="1"/>
          <p:nvPr/>
        </p:nvSpPr>
        <p:spPr>
          <a:xfrm>
            <a:off x="3752491" y="5564040"/>
            <a:ext cx="35282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/>
              <a:t>Boglári Péter</a:t>
            </a:r>
          </a:p>
        </p:txBody>
      </p:sp>
      <p:sp>
        <p:nvSpPr>
          <p:cNvPr id="23" name="Text 17">
            <a:extLst>
              <a:ext uri="{FF2B5EF4-FFF2-40B4-BE49-F238E27FC236}">
                <a16:creationId xmlns:a16="http://schemas.microsoft.com/office/drawing/2014/main" id="{DAC29F0F-B44C-9F43-B1FB-B7DAF799AEA0}"/>
              </a:ext>
            </a:extLst>
          </p:cNvPr>
          <p:cNvSpPr/>
          <p:nvPr/>
        </p:nvSpPr>
        <p:spPr>
          <a:xfrm>
            <a:off x="3830128" y="6063508"/>
            <a:ext cx="44604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200" b="1" dirty="0">
                <a:solidFill>
                  <a:srgbClr val="E30613"/>
                </a:solidFill>
              </a:rPr>
              <a:t>Nyugatmagyarországi régióigazgató</a:t>
            </a:r>
          </a:p>
          <a:p>
            <a:pPr marL="0" indent="0">
              <a:buNone/>
            </a:pPr>
            <a:endParaRPr lang="en-US" sz="1200" dirty="0"/>
          </a:p>
        </p:txBody>
      </p:sp>
      <p:sp>
        <p:nvSpPr>
          <p:cNvPr id="24" name="Text 18">
            <a:extLst>
              <a:ext uri="{FF2B5EF4-FFF2-40B4-BE49-F238E27FC236}">
                <a16:creationId xmlns:a16="http://schemas.microsoft.com/office/drawing/2014/main" id="{4B3F2929-B5B7-4251-660E-37115958900E}"/>
              </a:ext>
            </a:extLst>
          </p:cNvPr>
          <p:cNvSpPr/>
          <p:nvPr/>
        </p:nvSpPr>
        <p:spPr>
          <a:xfrm>
            <a:off x="3847552" y="6298144"/>
            <a:ext cx="4389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hu-HU" sz="1100" b="1" dirty="0"/>
              <a:t>Győri kirendeltség vezető &gt; magánnyomozási feladatok irányítása</a:t>
            </a:r>
            <a:endParaRPr lang="en-US" sz="1100" b="1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8000"/>
                            </p:stCondLst>
                            <p:childTnLst>
                              <p:par>
                                <p:cTn id="3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10" grpId="0" animBg="1"/>
      <p:bldP spid="11" grpId="0" animBg="1"/>
      <p:bldP spid="14" grpId="0" animBg="1"/>
      <p:bldP spid="15" grpId="0" animBg="1"/>
      <p:bldP spid="18" grpId="0" animBg="1"/>
      <p:bldP spid="19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MEGBÍZHATÓSÁG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Pénzügyi és jogi stabilitás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91440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685800" y="1645920"/>
            <a:ext cx="7315200" cy="43891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hu-HU" sz="1700" dirty="0">
                <a:solidFill>
                  <a:srgbClr val="111820"/>
                </a:solidFill>
              </a:rPr>
              <a:t>Tiszta, á</a:t>
            </a:r>
            <a:r>
              <a:rPr lang="en-US" sz="1700" dirty="0">
                <a:solidFill>
                  <a:srgbClr val="111820"/>
                </a:solidFill>
              </a:rPr>
              <a:t>tlátható pénzügyi folyamatok; szerződések, számlák</a:t>
            </a:r>
            <a:r>
              <a:rPr lang="hu-HU" sz="1700" dirty="0">
                <a:solidFill>
                  <a:srgbClr val="111820"/>
                </a:solidFill>
              </a:rPr>
              <a:t>.</a:t>
            </a:r>
            <a:r>
              <a:rPr lang="en-US" sz="1700" dirty="0">
                <a:solidFill>
                  <a:srgbClr val="111820"/>
                </a:solidFill>
              </a:rPr>
              <a:t> </a:t>
            </a:r>
            <a:r>
              <a:rPr lang="hu-HU" sz="1700" dirty="0">
                <a:solidFill>
                  <a:srgbClr val="111820"/>
                </a:solidFill>
              </a:rPr>
              <a:t>Pénzmozgás és</a:t>
            </a:r>
            <a:r>
              <a:rPr lang="en-US" sz="1700" dirty="0">
                <a:solidFill>
                  <a:srgbClr val="111820"/>
                </a:solidFill>
              </a:rPr>
              <a:t> bér</a:t>
            </a:r>
            <a:r>
              <a:rPr lang="hu-HU" sz="1700" dirty="0">
                <a:solidFill>
                  <a:srgbClr val="111820"/>
                </a:solidFill>
              </a:rPr>
              <a:t>kifizetések</a:t>
            </a:r>
            <a:r>
              <a:rPr lang="en-US" sz="1700" dirty="0">
                <a:solidFill>
                  <a:srgbClr val="111820"/>
                </a:solidFill>
              </a:rPr>
              <a:t> </a:t>
            </a:r>
            <a:r>
              <a:rPr lang="hu-HU" sz="1700" dirty="0">
                <a:solidFill>
                  <a:srgbClr val="111820"/>
                </a:solidFill>
              </a:rPr>
              <a:t>kizárólag </a:t>
            </a:r>
            <a:r>
              <a:rPr lang="en-US" sz="1700" dirty="0">
                <a:solidFill>
                  <a:srgbClr val="111820"/>
                </a:solidFill>
              </a:rPr>
              <a:t>banki utalással</a:t>
            </a:r>
            <a:r>
              <a:rPr lang="hu-HU" sz="1700" dirty="0">
                <a:solidFill>
                  <a:srgbClr val="111820"/>
                </a:solidFill>
              </a:rPr>
              <a:t>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hu-HU" sz="1700" dirty="0">
                <a:solidFill>
                  <a:srgbClr val="111820"/>
                </a:solidFill>
              </a:rPr>
              <a:t>Dinamikus szakmai és árbevétel növekedés.</a:t>
            </a:r>
          </a:p>
          <a:p>
            <a:pPr marL="228600" indent="-228600">
              <a:buSzPct val="100000"/>
              <a:buChar char="•"/>
            </a:pPr>
            <a:r>
              <a:rPr lang="hu-HU" sz="1700" dirty="0">
                <a:solidFill>
                  <a:srgbClr val="111820"/>
                </a:solidFill>
              </a:rPr>
              <a:t>14 elnyert és szerződésszerűen teljesített uniós eljárási rend szerint lefolytatott pályázat.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hu-HU" sz="1700" dirty="0">
                <a:solidFill>
                  <a:srgbClr val="111820"/>
                </a:solidFill>
              </a:rPr>
              <a:t>Átlátható, t</a:t>
            </a:r>
            <a:r>
              <a:rPr lang="en-US" sz="1700" dirty="0">
                <a:solidFill>
                  <a:srgbClr val="111820"/>
                </a:solidFill>
              </a:rPr>
              <a:t>isztán magyar tulajdonosi kör</a:t>
            </a:r>
            <a:r>
              <a:rPr lang="hu-HU" sz="1700" dirty="0">
                <a:solidFill>
                  <a:srgbClr val="111820"/>
                </a:solidFill>
              </a:rPr>
              <a:t>.</a:t>
            </a:r>
            <a:r>
              <a:rPr lang="en-US" sz="1700" dirty="0">
                <a:solidFill>
                  <a:srgbClr val="111820"/>
                </a:solidFill>
              </a:rPr>
              <a:t> </a:t>
            </a:r>
            <a:endParaRPr lang="hu-HU" sz="1700" dirty="0">
              <a:solidFill>
                <a:srgbClr val="111820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hu-HU" sz="1700" dirty="0">
                <a:solidFill>
                  <a:srgbClr val="111820"/>
                </a:solidFill>
              </a:rPr>
              <a:t>V</a:t>
            </a:r>
            <a:r>
              <a:rPr lang="en-US" sz="1700" dirty="0">
                <a:solidFill>
                  <a:srgbClr val="111820"/>
                </a:solidFill>
              </a:rPr>
              <a:t>ezető</a:t>
            </a:r>
            <a:r>
              <a:rPr lang="hu-HU" sz="1700" dirty="0">
                <a:solidFill>
                  <a:srgbClr val="111820"/>
                </a:solidFill>
              </a:rPr>
              <a:t>k, tulajdonosok rendelkeznek ”C” típusú</a:t>
            </a:r>
            <a:r>
              <a:rPr lang="en-US" sz="1700" dirty="0">
                <a:solidFill>
                  <a:srgbClr val="111820"/>
                </a:solidFill>
              </a:rPr>
              <a:t> biztonsági ellenőrzés</a:t>
            </a:r>
            <a:r>
              <a:rPr lang="hu-HU" sz="1700" dirty="0">
                <a:solidFill>
                  <a:srgbClr val="111820"/>
                </a:solidFill>
              </a:rPr>
              <a:t>sel.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11820"/>
                </a:solidFill>
              </a:rPr>
              <a:t>30 éve dokumentált, </a:t>
            </a:r>
            <a:r>
              <a:rPr lang="hu-HU" sz="1700" dirty="0">
                <a:solidFill>
                  <a:srgbClr val="111820"/>
                </a:solidFill>
              </a:rPr>
              <a:t>jogszabály szerinti</a:t>
            </a:r>
            <a:r>
              <a:rPr lang="en-US" sz="1700" dirty="0">
                <a:solidFill>
                  <a:srgbClr val="111820"/>
                </a:solidFill>
              </a:rPr>
              <a:t> foglalkoztatás</a:t>
            </a:r>
            <a:r>
              <a:rPr lang="hu-HU" sz="1700" dirty="0">
                <a:solidFill>
                  <a:srgbClr val="111820"/>
                </a:solidFill>
              </a:rPr>
              <a:t>.</a:t>
            </a:r>
            <a:endParaRPr lang="en-US" sz="1700" dirty="0"/>
          </a:p>
          <a:p>
            <a:pPr marL="228600" indent="-228600">
              <a:buSzPct val="100000"/>
              <a:buChar char="•"/>
            </a:pPr>
            <a:r>
              <a:rPr lang="en-US" sz="1700" dirty="0">
                <a:solidFill>
                  <a:srgbClr val="111820"/>
                </a:solidFill>
              </a:rPr>
              <a:t>Etikai Kódex, </a:t>
            </a:r>
            <a:r>
              <a:rPr lang="hu-HU" sz="1700" dirty="0">
                <a:solidFill>
                  <a:srgbClr val="111820"/>
                </a:solidFill>
              </a:rPr>
              <a:t>szakmai és foglalkoztatási </a:t>
            </a:r>
            <a:r>
              <a:rPr lang="en-US" sz="1700" dirty="0">
                <a:solidFill>
                  <a:srgbClr val="111820"/>
                </a:solidFill>
              </a:rPr>
              <a:t>jogkövetés</a:t>
            </a:r>
            <a:r>
              <a:rPr lang="hu-HU" sz="1700" dirty="0">
                <a:solidFill>
                  <a:srgbClr val="111820"/>
                </a:solidFill>
              </a:rPr>
              <a:t>, emberi jogok tiszteletben tartása.</a:t>
            </a:r>
            <a:r>
              <a:rPr lang="en-US" sz="1700" dirty="0">
                <a:solidFill>
                  <a:srgbClr val="111820"/>
                </a:solidFill>
              </a:rPr>
              <a:t> </a:t>
            </a:r>
            <a:endParaRPr lang="hu-HU" sz="1700" dirty="0">
              <a:solidFill>
                <a:srgbClr val="111820"/>
              </a:solidFill>
            </a:endParaRPr>
          </a:p>
          <a:p>
            <a:pPr marL="228600" indent="-228600">
              <a:buSzPct val="100000"/>
              <a:buChar char="•"/>
            </a:pPr>
            <a:r>
              <a:rPr lang="hu-HU" sz="1700" dirty="0">
                <a:solidFill>
                  <a:srgbClr val="111820"/>
                </a:solidFill>
              </a:rPr>
              <a:t>F</a:t>
            </a:r>
            <a:r>
              <a:rPr lang="en-US" sz="1700" dirty="0">
                <a:solidFill>
                  <a:srgbClr val="111820"/>
                </a:solidFill>
              </a:rPr>
              <a:t>enntarthatóság és környezettudatosság</a:t>
            </a:r>
            <a:r>
              <a:rPr lang="hu-HU" sz="1700" dirty="0">
                <a:solidFill>
                  <a:srgbClr val="111820"/>
                </a:solidFill>
              </a:rPr>
              <a:t> a működésben.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001000" y="19659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1D4E70"/>
                </a:solidFill>
              </a:rPr>
              <a:t>1,2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8001000" y="267004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/>
              <a:t>MRD FT</a:t>
            </a:r>
          </a:p>
        </p:txBody>
      </p:sp>
      <p:sp>
        <p:nvSpPr>
          <p:cNvPr id="8" name="Text 6"/>
          <p:cNvSpPr/>
          <p:nvPr/>
        </p:nvSpPr>
        <p:spPr>
          <a:xfrm>
            <a:off x="9281160" y="2103120"/>
            <a:ext cx="640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008000"/>
                </a:solidFill>
              </a:rPr>
              <a:t>→</a:t>
            </a:r>
          </a:p>
        </p:txBody>
      </p:sp>
      <p:sp>
        <p:nvSpPr>
          <p:cNvPr id="9" name="Text 7"/>
          <p:cNvSpPr/>
          <p:nvPr/>
        </p:nvSpPr>
        <p:spPr>
          <a:xfrm>
            <a:off x="9966960" y="1965960"/>
            <a:ext cx="1371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200" b="1" dirty="0">
                <a:solidFill>
                  <a:srgbClr val="008000"/>
                </a:solidFill>
              </a:rPr>
              <a:t>3,0</a:t>
            </a:r>
            <a:endParaRPr lang="en-US" sz="4200" dirty="0">
              <a:solidFill>
                <a:srgbClr val="008000"/>
              </a:solidFill>
            </a:endParaRPr>
          </a:p>
        </p:txBody>
      </p:sp>
      <p:sp>
        <p:nvSpPr>
          <p:cNvPr id="10" name="Text 8"/>
          <p:cNvSpPr/>
          <p:nvPr/>
        </p:nvSpPr>
        <p:spPr>
          <a:xfrm>
            <a:off x="9966960" y="267004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/>
              <a:t>MRD FT</a:t>
            </a:r>
          </a:p>
        </p:txBody>
      </p:sp>
      <p:sp>
        <p:nvSpPr>
          <p:cNvPr id="11" name="Text 9"/>
          <p:cNvSpPr/>
          <p:nvPr/>
        </p:nvSpPr>
        <p:spPr>
          <a:xfrm>
            <a:off x="7955280" y="333756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1820"/>
                </a:solidFill>
              </a:rPr>
              <a:t>Dinamikus </a:t>
            </a:r>
            <a:r>
              <a:rPr lang="hu-HU" sz="1600" b="1" dirty="0">
                <a:solidFill>
                  <a:srgbClr val="111820"/>
                </a:solidFill>
              </a:rPr>
              <a:t> </a:t>
            </a:r>
            <a:r>
              <a:rPr lang="en-US" sz="1600" b="1" dirty="0">
                <a:solidFill>
                  <a:srgbClr val="111820"/>
                </a:solidFill>
              </a:rPr>
              <a:t>árbevétel-növekedés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688D85BF-CD53-5361-4EA2-71402D38D013}"/>
              </a:ext>
            </a:extLst>
          </p:cNvPr>
          <p:cNvSpPr txBox="1"/>
          <p:nvPr/>
        </p:nvSpPr>
        <p:spPr>
          <a:xfrm>
            <a:off x="8177843" y="1621274"/>
            <a:ext cx="119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  2024</a:t>
            </a:r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A15784C3-6717-F703-F7A5-8CB554A071ED}"/>
              </a:ext>
            </a:extLst>
          </p:cNvPr>
          <p:cNvSpPr txBox="1"/>
          <p:nvPr/>
        </p:nvSpPr>
        <p:spPr>
          <a:xfrm>
            <a:off x="9919515" y="1621274"/>
            <a:ext cx="1194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      2026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E2A079B2-A62F-9FA3-7EEE-3AC6A7F411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867" y="681011"/>
            <a:ext cx="8813800" cy="550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668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MŰKÖDÉSI MODELL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Irányítás és területi vezetés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685800" y="1645920"/>
            <a:ext cx="6197599" cy="3112347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Heti vezetői értekezletek, egyértelmű stratégiai</a:t>
            </a:r>
            <a:r>
              <a:rPr lang="hu-HU" sz="1600" dirty="0">
                <a:solidFill>
                  <a:srgbClr val="111820"/>
                </a:solidFill>
              </a:rPr>
              <a:t>,</a:t>
            </a:r>
            <a:r>
              <a:rPr lang="en-US" sz="1600" dirty="0">
                <a:solidFill>
                  <a:srgbClr val="111820"/>
                </a:solidFill>
              </a:rPr>
              <a:t> </a:t>
            </a:r>
            <a:r>
              <a:rPr lang="hu-HU" sz="1600" dirty="0">
                <a:solidFill>
                  <a:srgbClr val="111820"/>
                </a:solidFill>
              </a:rPr>
              <a:t>vezetői, </a:t>
            </a:r>
            <a:r>
              <a:rPr lang="en-US" sz="1600" dirty="0">
                <a:solidFill>
                  <a:srgbClr val="111820"/>
                </a:solidFill>
              </a:rPr>
              <a:t>ellenőrzési</a:t>
            </a:r>
            <a:r>
              <a:rPr lang="hu-HU" sz="1600" dirty="0">
                <a:solidFill>
                  <a:srgbClr val="111820"/>
                </a:solidFill>
              </a:rPr>
              <a:t>,</a:t>
            </a:r>
            <a:r>
              <a:rPr lang="en-US" sz="1600" dirty="0">
                <a:solidFill>
                  <a:srgbClr val="111820"/>
                </a:solidFill>
              </a:rPr>
              <a:t> </a:t>
            </a:r>
            <a:r>
              <a:rPr lang="hu-HU" sz="1600" dirty="0">
                <a:solidFill>
                  <a:srgbClr val="111820"/>
                </a:solidFill>
              </a:rPr>
              <a:t>és minőségbiztosítási </a:t>
            </a:r>
            <a:r>
              <a:rPr lang="en-US" sz="1600" dirty="0">
                <a:solidFill>
                  <a:srgbClr val="111820"/>
                </a:solidFill>
              </a:rPr>
              <a:t>felelősségek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Front office: vagyonvédelem, </a:t>
            </a:r>
            <a:r>
              <a:rPr lang="hu-HU" sz="1600" dirty="0">
                <a:solidFill>
                  <a:srgbClr val="111820"/>
                </a:solidFill>
              </a:rPr>
              <a:t>rendezvény biztosítás, </a:t>
            </a:r>
            <a:r>
              <a:rPr lang="en-US" sz="1600" dirty="0">
                <a:solidFill>
                  <a:srgbClr val="111820"/>
                </a:solidFill>
              </a:rPr>
              <a:t>üzemeltetés</a:t>
            </a:r>
            <a:r>
              <a:rPr lang="hu-HU" sz="1600" dirty="0">
                <a:solidFill>
                  <a:srgbClr val="111820"/>
                </a:solidFill>
              </a:rPr>
              <a:t> </a:t>
            </a:r>
            <a:r>
              <a:rPr lang="en-US" sz="1600" dirty="0">
                <a:solidFill>
                  <a:srgbClr val="111820"/>
                </a:solidFill>
              </a:rPr>
              <a:t>/</a:t>
            </a:r>
            <a:r>
              <a:rPr lang="hu-HU" sz="1600" dirty="0">
                <a:solidFill>
                  <a:srgbClr val="111820"/>
                </a:solidFill>
              </a:rPr>
              <a:t> </a:t>
            </a:r>
            <a:r>
              <a:rPr lang="en-US" sz="1600" dirty="0">
                <a:solidFill>
                  <a:srgbClr val="111820"/>
                </a:solidFill>
              </a:rPr>
              <a:t>takarítás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Back office: pénzügy, munkaügy, titkárság, koordináció, logisztika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Országos </a:t>
            </a:r>
            <a:r>
              <a:rPr lang="hu-HU" sz="1600" dirty="0">
                <a:solidFill>
                  <a:srgbClr val="111820"/>
                </a:solidFill>
              </a:rPr>
              <a:t>működés,</a:t>
            </a:r>
            <a:r>
              <a:rPr lang="en-US" sz="1600" dirty="0">
                <a:solidFill>
                  <a:srgbClr val="111820"/>
                </a:solidFill>
              </a:rPr>
              <a:t> </a:t>
            </a:r>
            <a:r>
              <a:rPr lang="hu-HU" sz="1600" dirty="0">
                <a:solidFill>
                  <a:srgbClr val="111820"/>
                </a:solidFill>
              </a:rPr>
              <a:t>b</a:t>
            </a:r>
            <a:r>
              <a:rPr lang="en-US" sz="1600" dirty="0">
                <a:solidFill>
                  <a:srgbClr val="111820"/>
                </a:solidFill>
              </a:rPr>
              <a:t>udapest</a:t>
            </a:r>
            <a:r>
              <a:rPr lang="hu-HU" sz="1600" dirty="0">
                <a:solidFill>
                  <a:srgbClr val="111820"/>
                </a:solidFill>
              </a:rPr>
              <a:t>i</a:t>
            </a:r>
            <a:r>
              <a:rPr lang="en-US" sz="1600" dirty="0">
                <a:solidFill>
                  <a:srgbClr val="111820"/>
                </a:solidFill>
              </a:rPr>
              <a:t> és győri k</a:t>
            </a:r>
            <a:r>
              <a:rPr lang="hu-HU" sz="1600" dirty="0">
                <a:solidFill>
                  <a:srgbClr val="111820"/>
                </a:solidFill>
              </a:rPr>
              <a:t>özpontok</a:t>
            </a:r>
            <a:r>
              <a:rPr lang="en-US" sz="1600" dirty="0">
                <a:solidFill>
                  <a:srgbClr val="111820"/>
                </a:solidFill>
              </a:rPr>
              <a:t> támogatásával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Területvezetők: szolgálati gépjármű, laptop, telefon, 24 órás elérhetőség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848600" y="1758835"/>
            <a:ext cx="3318933" cy="2878667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7" name="Shape 5"/>
          <p:cNvSpPr/>
          <p:nvPr/>
        </p:nvSpPr>
        <p:spPr>
          <a:xfrm>
            <a:off x="8275320" y="2057400"/>
            <a:ext cx="2468880" cy="438912"/>
          </a:xfrm>
          <a:prstGeom prst="roundRect">
            <a:avLst/>
          </a:prstGeom>
          <a:solidFill>
            <a:srgbClr val="E30613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6"/>
          <p:cNvSpPr/>
          <p:nvPr/>
        </p:nvSpPr>
        <p:spPr>
          <a:xfrm>
            <a:off x="8321040" y="2167128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FELSŐ VEZETÉS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9189720" y="2505456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30613"/>
                </a:solidFill>
              </a:rPr>
              <a:t>↓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8275320" y="2770632"/>
            <a:ext cx="2468880" cy="438912"/>
          </a:xfrm>
          <a:prstGeom prst="roundRect">
            <a:avLst/>
          </a:prstGeom>
          <a:solidFill>
            <a:srgbClr val="E1E7E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11" name="Text 9"/>
          <p:cNvSpPr/>
          <p:nvPr/>
        </p:nvSpPr>
        <p:spPr>
          <a:xfrm>
            <a:off x="8321040" y="2880360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820"/>
                </a:solidFill>
              </a:rPr>
              <a:t>TERÜLETVEZETŐK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9189720" y="3218688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30613"/>
                </a:solidFill>
              </a:rPr>
              <a:t>↓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8275320" y="3483864"/>
            <a:ext cx="2468880" cy="438912"/>
          </a:xfrm>
          <a:prstGeom prst="roundRect">
            <a:avLst/>
          </a:prstGeom>
          <a:solidFill>
            <a:srgbClr val="E1E7E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2"/>
          <p:cNvSpPr/>
          <p:nvPr/>
        </p:nvSpPr>
        <p:spPr>
          <a:xfrm>
            <a:off x="8321040" y="3593592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820"/>
                </a:solidFill>
              </a:rPr>
              <a:t>OBJEKTUMPARANCSNOKOK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9189720" y="3931920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E30613"/>
                </a:solidFill>
              </a:rPr>
              <a:t>↓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8275320" y="4197096"/>
            <a:ext cx="2468880" cy="438912"/>
          </a:xfrm>
          <a:prstGeom prst="roundRect">
            <a:avLst/>
          </a:prstGeom>
          <a:solidFill>
            <a:srgbClr val="E9EEF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Text 15"/>
          <p:cNvSpPr/>
          <p:nvPr/>
        </p:nvSpPr>
        <p:spPr>
          <a:xfrm>
            <a:off x="8321040" y="4306824"/>
            <a:ext cx="23774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820"/>
                </a:solidFill>
              </a:rPr>
              <a:t>VAGYONŐRI ÁLLOMÁNY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F150D649-4412-508D-BE49-10B3FBA6CF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8627" y="4964515"/>
            <a:ext cx="2155573" cy="1687237"/>
          </a:xfrm>
          <a:prstGeom prst="rect">
            <a:avLst/>
          </a:prstGeom>
        </p:spPr>
      </p:pic>
      <p:pic>
        <p:nvPicPr>
          <p:cNvPr id="21" name="Kép 20">
            <a:extLst>
              <a:ext uri="{FF2B5EF4-FFF2-40B4-BE49-F238E27FC236}">
                <a16:creationId xmlns:a16="http://schemas.microsoft.com/office/drawing/2014/main" id="{5B14263C-BC82-8E73-975F-CBAACDFC3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781036" y="363227"/>
            <a:ext cx="1454059" cy="1266613"/>
          </a:xfrm>
          <a:prstGeom prst="rect">
            <a:avLst/>
          </a:prstGeom>
        </p:spPr>
      </p:pic>
      <p:pic>
        <p:nvPicPr>
          <p:cNvPr id="18" name="Kép 17">
            <a:extLst>
              <a:ext uri="{FF2B5EF4-FFF2-40B4-BE49-F238E27FC236}">
                <a16:creationId xmlns:a16="http://schemas.microsoft.com/office/drawing/2014/main" id="{47A32AD8-0004-6AB5-81F7-7A520DE42D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8745" y="4133088"/>
            <a:ext cx="2741487" cy="2359015"/>
          </a:xfrm>
          <a:prstGeom prst="rect">
            <a:avLst/>
          </a:prstGeom>
        </p:spPr>
      </p:pic>
      <p:pic>
        <p:nvPicPr>
          <p:cNvPr id="22" name="Kép 21">
            <a:extLst>
              <a:ext uri="{FF2B5EF4-FFF2-40B4-BE49-F238E27FC236}">
                <a16:creationId xmlns:a16="http://schemas.microsoft.com/office/drawing/2014/main" id="{984CA05C-0475-4BD5-5400-B76B7FD9A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0673" y="4133088"/>
            <a:ext cx="3145353" cy="2359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5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1" grpId="0" animBg="1"/>
      <p:bldP spid="14" grpId="0" animBg="1"/>
      <p:bldP spid="1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KONTROLL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Ellenőrzés és minőségbiztosítás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91440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2659836" y="1682497"/>
            <a:ext cx="6126480" cy="4480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Önálló Ellenőrzési és Minőségbiztosítási Csoport, országos hatáskörrel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Éves ellenőrzési terv + kiemelt események tapasztalatainak </a:t>
            </a:r>
            <a:r>
              <a:rPr lang="hu-HU" sz="1550" dirty="0">
                <a:solidFill>
                  <a:srgbClr val="111820"/>
                </a:solidFill>
              </a:rPr>
              <a:t>beemelése a képzésbe.</a:t>
            </a:r>
          </a:p>
          <a:p>
            <a:pPr marL="228600" indent="-228600">
              <a:buSzPct val="100000"/>
              <a:buChar char="•"/>
            </a:pPr>
            <a:r>
              <a:rPr lang="hu-HU" sz="1550" dirty="0">
                <a:solidFill>
                  <a:srgbClr val="111820"/>
                </a:solidFill>
              </a:rPr>
              <a:t>Előre tervezett vagy ad-hoc, minden munkavállalót érintő vagy célirányos,  ellenőrzések.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hu-HU" sz="1550" dirty="0">
                <a:solidFill>
                  <a:srgbClr val="111820"/>
                </a:solidFill>
              </a:rPr>
              <a:t>Elektronikus rendszerek: </a:t>
            </a:r>
            <a:r>
              <a:rPr lang="en-US" sz="1550" dirty="0">
                <a:solidFill>
                  <a:srgbClr val="111820"/>
                </a:solidFill>
              </a:rPr>
              <a:t>Checklist-a</a:t>
            </a:r>
            <a:r>
              <a:rPr lang="hu-HU" sz="1550" dirty="0">
                <a:solidFill>
                  <a:srgbClr val="111820"/>
                </a:solidFill>
              </a:rPr>
              <a:t>lapú</a:t>
            </a:r>
            <a:r>
              <a:rPr lang="en-US" sz="1550" dirty="0">
                <a:solidFill>
                  <a:srgbClr val="111820"/>
                </a:solidFill>
              </a:rPr>
              <a:t> ellenőrzések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VETA </a:t>
            </a:r>
            <a:r>
              <a:rPr lang="hu-HU" sz="1550" dirty="0">
                <a:solidFill>
                  <a:srgbClr val="111820"/>
                </a:solidFill>
              </a:rPr>
              <a:t>&gt;</a:t>
            </a:r>
            <a:r>
              <a:rPr lang="en-US" sz="1550" dirty="0">
                <a:solidFill>
                  <a:srgbClr val="111820"/>
                </a:solidFill>
              </a:rPr>
              <a:t> EIR </a:t>
            </a:r>
            <a:r>
              <a:rPr lang="hu-HU" sz="1550" dirty="0">
                <a:solidFill>
                  <a:srgbClr val="111820"/>
                </a:solidFill>
              </a:rPr>
              <a:t>&gt;</a:t>
            </a:r>
            <a:r>
              <a:rPr lang="en-US" sz="1550" dirty="0">
                <a:solidFill>
                  <a:srgbClr val="111820"/>
                </a:solidFill>
              </a:rPr>
              <a:t> </a:t>
            </a:r>
            <a:r>
              <a:rPr lang="hu-HU" sz="1550" dirty="0">
                <a:solidFill>
                  <a:srgbClr val="111820"/>
                </a:solidFill>
              </a:rPr>
              <a:t>OSM &gt; </a:t>
            </a:r>
            <a:r>
              <a:rPr lang="en-US" sz="1550" dirty="0">
                <a:solidFill>
                  <a:srgbClr val="111820"/>
                </a:solidFill>
              </a:rPr>
              <a:t>GUARDLOG: </a:t>
            </a:r>
            <a:r>
              <a:rPr lang="hu-HU" sz="1550" dirty="0">
                <a:solidFill>
                  <a:srgbClr val="111820"/>
                </a:solidFill>
              </a:rPr>
              <a:t>a </a:t>
            </a:r>
            <a:r>
              <a:rPr lang="en-US" sz="1550" dirty="0">
                <a:solidFill>
                  <a:srgbClr val="111820"/>
                </a:solidFill>
              </a:rPr>
              <a:t>lezárt </a:t>
            </a:r>
            <a:r>
              <a:rPr lang="hu-HU" sz="1550" dirty="0">
                <a:solidFill>
                  <a:srgbClr val="111820"/>
                </a:solidFill>
              </a:rPr>
              <a:t>ellenőrzési </a:t>
            </a:r>
            <a:r>
              <a:rPr lang="en-US" sz="1550" dirty="0">
                <a:solidFill>
                  <a:srgbClr val="111820"/>
                </a:solidFill>
              </a:rPr>
              <a:t>eredmények riportálhatók és nem módosítható</a:t>
            </a:r>
            <a:r>
              <a:rPr lang="hu-HU" sz="1550" dirty="0">
                <a:solidFill>
                  <a:srgbClr val="111820"/>
                </a:solidFill>
              </a:rPr>
              <a:t>a</a:t>
            </a:r>
            <a:r>
              <a:rPr lang="en-US" sz="1550" dirty="0">
                <a:solidFill>
                  <a:srgbClr val="111820"/>
                </a:solidFill>
              </a:rPr>
              <a:t>k</a:t>
            </a:r>
            <a:r>
              <a:rPr lang="hu-HU" sz="1550" dirty="0">
                <a:solidFill>
                  <a:srgbClr val="111820"/>
                </a:solidFill>
              </a:rPr>
              <a:t>. A megbízó valós idejű tájékoztatása érdekében.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Negyedéves teljesítményértékelés, „jól teljesítési bónusz”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</p:txBody>
      </p:sp>
      <p:pic>
        <p:nvPicPr>
          <p:cNvPr id="6" name="Image 0" descr="/mnt/data/eon_media/image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936" y="1408177"/>
            <a:ext cx="1965960" cy="2514600"/>
          </a:xfrm>
          <a:prstGeom prst="rect">
            <a:avLst/>
          </a:prstGeom>
        </p:spPr>
      </p:pic>
      <p:pic>
        <p:nvPicPr>
          <p:cNvPr id="7" name="Image 1" descr="/mnt/data/eon_media/image5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1188720"/>
            <a:ext cx="1920240" cy="2560320"/>
          </a:xfrm>
          <a:prstGeom prst="rect">
            <a:avLst/>
          </a:prstGeom>
        </p:spPr>
      </p:pic>
      <p:pic>
        <p:nvPicPr>
          <p:cNvPr id="8" name="Image 2" descr="/mnt/data/eon_media/image6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7693" y="4032505"/>
            <a:ext cx="2226607" cy="2311637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8C16A5E1-1E12-616C-02C1-EF16511D8F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927" y="4032505"/>
            <a:ext cx="2145978" cy="225181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03CD6179-833A-9F1B-6D4D-4CE0326233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6918" y="384048"/>
            <a:ext cx="1568695" cy="209050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5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FELKÉSZÜLTSÉG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Képzés és továbbképzés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18160" y="193994"/>
            <a:ext cx="5577840" cy="4480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Éves képzési és továbbképzési terv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Folyamatos, tervszerű és soron kívüli képzések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Teljes állományt vagy célzott munkatársi kört érintő programok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Rendkívüli események tapasztalatainak beépítése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Papír- és elektronikus</a:t>
            </a:r>
            <a:r>
              <a:rPr lang="hu-HU" sz="1600" dirty="0">
                <a:solidFill>
                  <a:srgbClr val="111820"/>
                </a:solidFill>
              </a:rPr>
              <a:t> oktatási anyagok,</a:t>
            </a:r>
            <a:r>
              <a:rPr lang="en-US" sz="1600" dirty="0">
                <a:solidFill>
                  <a:srgbClr val="111820"/>
                </a:solidFill>
              </a:rPr>
              <a:t> szintfelmérők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</a:p>
          <a:p>
            <a:pPr marL="228600" indent="-228600">
              <a:buSzPct val="100000"/>
              <a:buChar char="•"/>
            </a:pPr>
            <a:r>
              <a:rPr lang="hu-HU" sz="1600" dirty="0">
                <a:solidFill>
                  <a:srgbClr val="111820"/>
                </a:solidFill>
              </a:rPr>
              <a:t>Speciális képzések (fegyver, sugárvédelem, stb.).</a:t>
            </a:r>
            <a:endParaRPr lang="en-US" sz="1600" dirty="0"/>
          </a:p>
        </p:txBody>
      </p:sp>
      <p:pic>
        <p:nvPicPr>
          <p:cNvPr id="8" name="Image 2" descr="/mnt/data/eon_media/image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3596247"/>
            <a:ext cx="3749040" cy="2379133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41D386A8-7EE5-FBDD-581B-A44D9A2AD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1475" y="3480562"/>
            <a:ext cx="3749365" cy="2513837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E916AF84-A565-F54C-C98A-FBC8B13947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1562" y="493776"/>
            <a:ext cx="2743438" cy="206062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REAGÁLÁS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24/7 diszpécser</a:t>
            </a:r>
            <a:r>
              <a:rPr lang="hu-HU" sz="2700" b="1" dirty="0">
                <a:solidFill>
                  <a:srgbClr val="111820"/>
                </a:solidFill>
              </a:rPr>
              <a:t> központ </a:t>
            </a:r>
            <a:r>
              <a:rPr lang="en-US" sz="2700" b="1" dirty="0">
                <a:solidFill>
                  <a:srgbClr val="111820"/>
                </a:solidFill>
              </a:rPr>
              <a:t>- és távfelügyeleti háttér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566928" y="3082810"/>
            <a:ext cx="6492240" cy="4480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hu-HU" sz="1600" dirty="0">
                <a:solidFill>
                  <a:srgbClr val="111820"/>
                </a:solidFill>
              </a:rPr>
              <a:t>Székhelyen: s</a:t>
            </a:r>
            <a:r>
              <a:rPr lang="en-US" sz="1600" dirty="0">
                <a:solidFill>
                  <a:srgbClr val="111820"/>
                </a:solidFill>
              </a:rPr>
              <a:t>aját</a:t>
            </a:r>
            <a:r>
              <a:rPr lang="hu-HU" sz="1600" dirty="0">
                <a:solidFill>
                  <a:srgbClr val="111820"/>
                </a:solidFill>
              </a:rPr>
              <a:t>,</a:t>
            </a:r>
            <a:r>
              <a:rPr lang="en-US" sz="1600" dirty="0">
                <a:solidFill>
                  <a:srgbClr val="111820"/>
                </a:solidFill>
              </a:rPr>
              <a:t> 24 órás gyors reagálású ügyelet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hu-HU" sz="1600" dirty="0">
                <a:solidFill>
                  <a:srgbClr val="111820"/>
                </a:solidFill>
              </a:rPr>
              <a:t>Diszpécser és távfelügyeleti</a:t>
            </a:r>
            <a:r>
              <a:rPr lang="en-US" sz="1600" dirty="0">
                <a:solidFill>
                  <a:srgbClr val="111820"/>
                </a:solidFill>
              </a:rPr>
              <a:t> központ: napi jelentések, riasztások, események, riportok</a:t>
            </a:r>
            <a:r>
              <a:rPr lang="hu-HU" sz="1600" dirty="0">
                <a:solidFill>
                  <a:srgbClr val="111820"/>
                </a:solidFill>
              </a:rPr>
              <a:t>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Kompatibilitás: Checking System</a:t>
            </a:r>
            <a:r>
              <a:rPr lang="hu-HU" sz="1600" dirty="0">
                <a:solidFill>
                  <a:srgbClr val="111820"/>
                </a:solidFill>
              </a:rPr>
              <a:t>,</a:t>
            </a:r>
            <a:r>
              <a:rPr lang="en-US" sz="1600" dirty="0">
                <a:solidFill>
                  <a:srgbClr val="111820"/>
                </a:solidFill>
              </a:rPr>
              <a:t> OSM, VETA, EIR</a:t>
            </a:r>
            <a:r>
              <a:rPr lang="hu-HU" sz="1600" dirty="0">
                <a:solidFill>
                  <a:srgbClr val="111820"/>
                </a:solidFill>
              </a:rPr>
              <a:t>, GUARDLOG.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A vagyonőri állomány</a:t>
            </a:r>
            <a:r>
              <a:rPr lang="hu-HU" sz="1600" dirty="0">
                <a:solidFill>
                  <a:srgbClr val="111820"/>
                </a:solidFill>
              </a:rPr>
              <a:t>unk</a:t>
            </a:r>
            <a:r>
              <a:rPr lang="en-US" sz="1600" dirty="0">
                <a:solidFill>
                  <a:srgbClr val="111820"/>
                </a:solidFill>
              </a:rPr>
              <a:t> mintegy ¾-</a:t>
            </a:r>
            <a:r>
              <a:rPr lang="hu-HU" sz="1600" dirty="0">
                <a:solidFill>
                  <a:srgbClr val="111820"/>
                </a:solidFill>
              </a:rPr>
              <a:t>része</a:t>
            </a:r>
            <a:r>
              <a:rPr lang="en-US" sz="1600" dirty="0">
                <a:solidFill>
                  <a:srgbClr val="111820"/>
                </a:solidFill>
              </a:rPr>
              <a:t> – </a:t>
            </a:r>
            <a:r>
              <a:rPr lang="hu-HU" sz="1600" dirty="0">
                <a:solidFill>
                  <a:srgbClr val="111820"/>
                </a:solidFill>
              </a:rPr>
              <a:t>több mint</a:t>
            </a:r>
            <a:r>
              <a:rPr lang="en-US" sz="1600" dirty="0">
                <a:solidFill>
                  <a:srgbClr val="111820"/>
                </a:solidFill>
              </a:rPr>
              <a:t> </a:t>
            </a:r>
            <a:r>
              <a:rPr lang="hu-HU" sz="1600" dirty="0">
                <a:solidFill>
                  <a:srgbClr val="111820"/>
                </a:solidFill>
              </a:rPr>
              <a:t>25</a:t>
            </a:r>
            <a:r>
              <a:rPr lang="en-US" sz="1600" dirty="0">
                <a:solidFill>
                  <a:srgbClr val="111820"/>
                </a:solidFill>
              </a:rPr>
              <a:t>0 fő – napi szinten elektronikus rendszereket </a:t>
            </a:r>
            <a:r>
              <a:rPr lang="hu-HU" sz="1600" dirty="0">
                <a:solidFill>
                  <a:srgbClr val="111820"/>
                </a:solidFill>
              </a:rPr>
              <a:t>alkalmaz a KPI alapú működésnél. </a:t>
            </a:r>
            <a:endParaRPr lang="en-US" sz="1600" dirty="0"/>
          </a:p>
          <a:p>
            <a:pPr marL="228600" indent="-228600">
              <a:buSzPct val="100000"/>
              <a:buChar char="•"/>
            </a:pPr>
            <a:r>
              <a:rPr lang="en-US" sz="1600" dirty="0">
                <a:solidFill>
                  <a:srgbClr val="111820"/>
                </a:solidFill>
              </a:rPr>
              <a:t>Saját</a:t>
            </a:r>
            <a:r>
              <a:rPr lang="hu-HU" sz="1600" dirty="0">
                <a:solidFill>
                  <a:srgbClr val="111820"/>
                </a:solidFill>
              </a:rPr>
              <a:t> fejlesztésű</a:t>
            </a:r>
            <a:r>
              <a:rPr lang="en-US" sz="1600" dirty="0">
                <a:solidFill>
                  <a:srgbClr val="111820"/>
                </a:solidFill>
              </a:rPr>
              <a:t> GUARDLOG elektronikus őrnapló</a:t>
            </a:r>
            <a:r>
              <a:rPr lang="hu-HU" sz="1600" dirty="0">
                <a:solidFill>
                  <a:srgbClr val="111820"/>
                </a:solidFill>
              </a:rPr>
              <a:t> rendszerünk Érd város területén kerül alkalmazásra.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A741FF3B-05FA-2187-71ED-B8C2452513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727105"/>
            <a:ext cx="3657917" cy="2298370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D2AD18D6-D267-2790-25DC-64EE326C32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8633" y="1489361"/>
            <a:ext cx="2806439" cy="2536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ESZKÖZPARK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Technikai háttér és fenntarthatóság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640080" y="1645920"/>
            <a:ext cx="6400800" cy="4480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hu-HU" sz="1550" dirty="0">
                <a:solidFill>
                  <a:srgbClr val="111820"/>
                </a:solidFill>
              </a:rPr>
              <a:t>Logisztikai biztosítás: </a:t>
            </a:r>
            <a:r>
              <a:rPr lang="en-US" sz="1550" dirty="0">
                <a:solidFill>
                  <a:srgbClr val="111820"/>
                </a:solidFill>
              </a:rPr>
              <a:t>Gépjárműflotta, formaruházat, védő- és speciális eszközök, híradás- és IT-</a:t>
            </a:r>
            <a:r>
              <a:rPr lang="hu-HU" sz="1550" dirty="0">
                <a:solidFill>
                  <a:srgbClr val="111820"/>
                </a:solidFill>
              </a:rPr>
              <a:t> </a:t>
            </a:r>
            <a:r>
              <a:rPr lang="en-US" sz="1550" dirty="0">
                <a:solidFill>
                  <a:srgbClr val="111820"/>
                </a:solidFill>
              </a:rPr>
              <a:t>eszközök</a:t>
            </a:r>
            <a:r>
              <a:rPr lang="hu-HU" sz="1550" dirty="0">
                <a:solidFill>
                  <a:srgbClr val="111820"/>
                </a:solidFill>
              </a:rPr>
              <a:t>, éles lőfegyverek.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Belső szabályozások és minősítések: SZMSZ, GDPR, ISO, NAIH, TBT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hu-HU" sz="1550" dirty="0">
                <a:solidFill>
                  <a:srgbClr val="111820"/>
                </a:solidFill>
              </a:rPr>
              <a:t>Fenntarthatóság és környezettudatosság:</a:t>
            </a:r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A gépjárműflotta ⅔-</a:t>
            </a:r>
            <a:r>
              <a:rPr lang="hu-HU" sz="1550" dirty="0">
                <a:solidFill>
                  <a:srgbClr val="111820"/>
                </a:solidFill>
              </a:rPr>
              <a:t>része</a:t>
            </a:r>
            <a:r>
              <a:rPr lang="en-US" sz="1550" dirty="0">
                <a:solidFill>
                  <a:srgbClr val="111820"/>
                </a:solidFill>
              </a:rPr>
              <a:t> hibrid; elektronikus iktatás és számlázás</a:t>
            </a:r>
            <a:r>
              <a:rPr lang="hu-HU" sz="1550" dirty="0">
                <a:solidFill>
                  <a:srgbClr val="111820"/>
                </a:solidFill>
              </a:rPr>
              <a:t>, ellenőrzés, hulladék csökkentés, szelektív hulladékgyűjtés.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IVR, </a:t>
            </a:r>
            <a:r>
              <a:rPr lang="hu-HU" sz="1550" dirty="0">
                <a:solidFill>
                  <a:srgbClr val="111820"/>
                </a:solidFill>
              </a:rPr>
              <a:t>(Interaktív hangválasz rendszer) </a:t>
            </a:r>
            <a:r>
              <a:rPr lang="en-US" sz="1550" dirty="0">
                <a:solidFill>
                  <a:srgbClr val="111820"/>
                </a:solidFill>
              </a:rPr>
              <a:t>járőrellenőrz</a:t>
            </a:r>
            <a:r>
              <a:rPr lang="hu-HU" sz="1550" dirty="0">
                <a:solidFill>
                  <a:srgbClr val="111820"/>
                </a:solidFill>
              </a:rPr>
              <a:t>ő készülékek, szolgálati telefonok beállítása vészjelzésre</a:t>
            </a:r>
            <a:r>
              <a:rPr lang="en-US" sz="1550" dirty="0">
                <a:solidFill>
                  <a:srgbClr val="111820"/>
                </a:solidFill>
              </a:rPr>
              <a:t>, </a:t>
            </a:r>
            <a:r>
              <a:rPr lang="hu-HU" sz="1550" dirty="0">
                <a:solidFill>
                  <a:srgbClr val="111820"/>
                </a:solidFill>
              </a:rPr>
              <a:t>személyvédelem esetében: </a:t>
            </a:r>
            <a:r>
              <a:rPr lang="en-US" sz="1550" dirty="0">
                <a:solidFill>
                  <a:srgbClr val="111820"/>
                </a:solidFill>
              </a:rPr>
              <a:t>GPS-</a:t>
            </a:r>
            <a:r>
              <a:rPr lang="hu-HU" sz="1550" dirty="0">
                <a:solidFill>
                  <a:srgbClr val="111820"/>
                </a:solidFill>
              </a:rPr>
              <a:t> </a:t>
            </a:r>
            <a:r>
              <a:rPr lang="en-US" sz="1550" dirty="0">
                <a:solidFill>
                  <a:srgbClr val="111820"/>
                </a:solidFill>
              </a:rPr>
              <a:t>alapú </a:t>
            </a:r>
            <a:r>
              <a:rPr lang="hu-HU" sz="1550" dirty="0">
                <a:solidFill>
                  <a:srgbClr val="111820"/>
                </a:solidFill>
              </a:rPr>
              <a:t>pánikjelzők</a:t>
            </a:r>
            <a:r>
              <a:rPr lang="en-US" sz="1550" dirty="0">
                <a:solidFill>
                  <a:srgbClr val="111820"/>
                </a:solidFill>
              </a:rPr>
              <a:t> és előre kidolgozott válaszprotokollok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Hikvision kamerarendszerek, tűz- és behatolásjelzés, országos kivonuló szolgálat</a:t>
            </a:r>
            <a:r>
              <a:rPr lang="hu-HU" sz="1550" dirty="0">
                <a:solidFill>
                  <a:srgbClr val="111820"/>
                </a:solidFill>
              </a:rPr>
              <a:t> koordinálása.</a:t>
            </a:r>
          </a:p>
          <a:p>
            <a:pPr marL="228600" indent="-228600">
              <a:buSzPct val="100000"/>
              <a:buChar char="•"/>
            </a:pPr>
            <a:r>
              <a:rPr lang="hu-HU" sz="1550" dirty="0">
                <a:solidFill>
                  <a:srgbClr val="111820"/>
                </a:solidFill>
              </a:rPr>
              <a:t>Biztonságtechnikai rendszerek tervezése, telepítése, karbantartása.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7833360" y="4050792"/>
            <a:ext cx="3329940" cy="1143000"/>
          </a:xfrm>
          <a:prstGeom prst="roundRect">
            <a:avLst/>
          </a:prstGeom>
          <a:solidFill>
            <a:srgbClr val="EAF2EF"/>
          </a:solidFill>
          <a:ln w="12700">
            <a:solidFill>
              <a:srgbClr val="C7DDD5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5"/>
          <p:cNvSpPr/>
          <p:nvPr/>
        </p:nvSpPr>
        <p:spPr>
          <a:xfrm>
            <a:off x="8183880" y="4370832"/>
            <a:ext cx="822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100" b="1" dirty="0">
                <a:solidFill>
                  <a:srgbClr val="2E6B5B"/>
                </a:solidFill>
              </a:rPr>
              <a:t>⅔</a:t>
            </a:r>
            <a:endParaRPr lang="en-US" sz="3100" dirty="0"/>
          </a:p>
        </p:txBody>
      </p:sp>
      <p:sp>
        <p:nvSpPr>
          <p:cNvPr id="9" name="Text 6"/>
          <p:cNvSpPr/>
          <p:nvPr/>
        </p:nvSpPr>
        <p:spPr>
          <a:xfrm>
            <a:off x="9006840" y="44805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6B5B"/>
                </a:solidFill>
              </a:rPr>
              <a:t>hibrid gépjárműflotta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  <p:pic>
        <p:nvPicPr>
          <p:cNvPr id="6" name="Kép 5">
            <a:extLst>
              <a:ext uri="{FF2B5EF4-FFF2-40B4-BE49-F238E27FC236}">
                <a16:creationId xmlns:a16="http://schemas.microsoft.com/office/drawing/2014/main" id="{A0BB7921-54F2-6F53-80C6-A1D822C812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048015" y="105386"/>
            <a:ext cx="2489997" cy="317669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TAPASZTALAT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30 év referencia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Shape 3"/>
          <p:cNvSpPr/>
          <p:nvPr/>
        </p:nvSpPr>
        <p:spPr>
          <a:xfrm>
            <a:off x="685800" y="1691640"/>
            <a:ext cx="333756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6" name="Text 4"/>
          <p:cNvSpPr/>
          <p:nvPr/>
        </p:nvSpPr>
        <p:spPr>
          <a:xfrm>
            <a:off x="914400" y="1947672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30613"/>
                </a:solidFill>
              </a:rPr>
              <a:t>IRODA</a:t>
            </a:r>
            <a:r>
              <a:rPr lang="hu-HU" sz="1100" b="1" dirty="0">
                <a:solidFill>
                  <a:srgbClr val="E30613"/>
                </a:solidFill>
              </a:rPr>
              <a:t> ÉPÜLETEK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914400" y="233172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820"/>
                </a:solidFill>
              </a:rPr>
              <a:t>MAVIR székház, </a:t>
            </a:r>
            <a:r>
              <a:rPr lang="hu-HU" sz="1400" b="1" dirty="0">
                <a:solidFill>
                  <a:srgbClr val="111820"/>
                </a:solidFill>
              </a:rPr>
              <a:t>BFVK Attila út 13.</a:t>
            </a:r>
            <a:r>
              <a:rPr lang="en-US" sz="1400" b="1" dirty="0">
                <a:solidFill>
                  <a:srgbClr val="111820"/>
                </a:solidFill>
              </a:rPr>
              <a:t> Irodaház</a:t>
            </a:r>
            <a:r>
              <a:rPr lang="hu-HU" sz="1400" b="1" dirty="0">
                <a:solidFill>
                  <a:srgbClr val="111820"/>
                </a:solidFill>
              </a:rPr>
              <a:t>, Zenit Corso, Gránit Bank, Hotel Intercontinental 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89120" y="1691640"/>
            <a:ext cx="333756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 dirty="0"/>
          </a:p>
        </p:txBody>
      </p:sp>
      <p:sp>
        <p:nvSpPr>
          <p:cNvPr id="9" name="Text 7"/>
          <p:cNvSpPr/>
          <p:nvPr/>
        </p:nvSpPr>
        <p:spPr>
          <a:xfrm>
            <a:off x="4617720" y="1947672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30613"/>
                </a:solidFill>
              </a:rPr>
              <a:t>IPAR</a:t>
            </a:r>
            <a:r>
              <a:rPr lang="hu-HU" sz="1100" b="1" dirty="0">
                <a:solidFill>
                  <a:srgbClr val="E30613"/>
                </a:solidFill>
              </a:rPr>
              <a:t>I LÉTESÍTMÉNYEK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617720" y="233172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820"/>
                </a:solidFill>
              </a:rPr>
              <a:t>Rheinmetall üzemek</a:t>
            </a:r>
            <a:r>
              <a:rPr lang="hu-HU" sz="1400" b="1" dirty="0">
                <a:solidFill>
                  <a:srgbClr val="111820"/>
                </a:solidFill>
              </a:rPr>
              <a:t>, Paks II Zrt., ATIVIZIG, BM1 Budaörs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8092440" y="1691640"/>
            <a:ext cx="333756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2" name="Text 10"/>
          <p:cNvSpPr/>
          <p:nvPr/>
        </p:nvSpPr>
        <p:spPr>
          <a:xfrm>
            <a:off x="8321040" y="1947672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30613"/>
                </a:solidFill>
              </a:rPr>
              <a:t>KRITIKUS INFRA</a:t>
            </a:r>
            <a:r>
              <a:rPr lang="hu-HU" sz="1100" b="1" dirty="0">
                <a:solidFill>
                  <a:srgbClr val="E30613"/>
                </a:solidFill>
              </a:rPr>
              <a:t>STRUKTÚRA VÉDELEM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8321040" y="233172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820"/>
                </a:solidFill>
              </a:rPr>
              <a:t>MAVIR telephelyek, MÁV</a:t>
            </a:r>
            <a:r>
              <a:rPr lang="hu-HU" sz="1400" b="1" dirty="0">
                <a:solidFill>
                  <a:srgbClr val="111820"/>
                </a:solidFill>
              </a:rPr>
              <a:t> Csoport</a:t>
            </a:r>
            <a:r>
              <a:rPr lang="en-US" sz="1400" b="1" dirty="0">
                <a:solidFill>
                  <a:srgbClr val="111820"/>
                </a:solidFill>
              </a:rPr>
              <a:t>, </a:t>
            </a:r>
            <a:r>
              <a:rPr lang="hu-HU" sz="1400" b="1" dirty="0">
                <a:solidFill>
                  <a:srgbClr val="111820"/>
                </a:solidFill>
              </a:rPr>
              <a:t>K</a:t>
            </a:r>
            <a:r>
              <a:rPr lang="en-US" sz="1400" b="1" dirty="0">
                <a:solidFill>
                  <a:srgbClr val="111820"/>
                </a:solidFill>
              </a:rPr>
              <a:t>órházak</a:t>
            </a:r>
            <a:r>
              <a:rPr lang="hu-HU" sz="1400" b="1" dirty="0">
                <a:solidFill>
                  <a:srgbClr val="111820"/>
                </a:solidFill>
              </a:rPr>
              <a:t>, Fővárosi Vagyonkezelő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685800" y="3703320"/>
            <a:ext cx="333756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5" name="Text 13"/>
          <p:cNvSpPr/>
          <p:nvPr/>
        </p:nvSpPr>
        <p:spPr>
          <a:xfrm>
            <a:off x="914400" y="3959352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30613"/>
                </a:solidFill>
              </a:rPr>
              <a:t>KIEMELT OBJEKTUM</a:t>
            </a:r>
            <a:r>
              <a:rPr lang="hu-HU" sz="1100" b="1" dirty="0">
                <a:solidFill>
                  <a:srgbClr val="E30613"/>
                </a:solidFill>
              </a:rPr>
              <a:t>OK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914400" y="434340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820"/>
                </a:solidFill>
              </a:rPr>
              <a:t>Bíróságok, </a:t>
            </a:r>
            <a:r>
              <a:rPr lang="hu-HU" sz="1400" b="1" dirty="0">
                <a:solidFill>
                  <a:srgbClr val="111820"/>
                </a:solidFill>
              </a:rPr>
              <a:t>Ü</a:t>
            </a:r>
            <a:r>
              <a:rPr lang="en-US" sz="1400" b="1" dirty="0">
                <a:solidFill>
                  <a:srgbClr val="111820"/>
                </a:solidFill>
              </a:rPr>
              <a:t>gyészség</a:t>
            </a:r>
            <a:r>
              <a:rPr lang="hu-HU" sz="1400" b="1" dirty="0">
                <a:solidFill>
                  <a:srgbClr val="111820"/>
                </a:solidFill>
              </a:rPr>
              <a:t>ek</a:t>
            </a:r>
            <a:r>
              <a:rPr lang="en-US" sz="1400" b="1" dirty="0">
                <a:solidFill>
                  <a:srgbClr val="111820"/>
                </a:solidFill>
              </a:rPr>
              <a:t>,</a:t>
            </a:r>
            <a:r>
              <a:rPr lang="hu-HU" sz="1400" b="1" dirty="0">
                <a:solidFill>
                  <a:srgbClr val="111820"/>
                </a:solidFill>
              </a:rPr>
              <a:t> </a:t>
            </a:r>
            <a:r>
              <a:rPr lang="en-US" sz="1400" b="1" dirty="0">
                <a:solidFill>
                  <a:srgbClr val="111820"/>
                </a:solidFill>
              </a:rPr>
              <a:t> NAV, kormányhivatalok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4389120" y="3703320"/>
            <a:ext cx="333756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8" name="Text 16"/>
          <p:cNvSpPr/>
          <p:nvPr/>
        </p:nvSpPr>
        <p:spPr>
          <a:xfrm>
            <a:off x="4617720" y="3959352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30613"/>
                </a:solidFill>
              </a:rPr>
              <a:t>RENDEZVÉNY</a:t>
            </a:r>
            <a:r>
              <a:rPr lang="hu-HU" sz="1100" b="1" dirty="0">
                <a:solidFill>
                  <a:srgbClr val="E30613"/>
                </a:solidFill>
              </a:rPr>
              <a:t>EK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4617720" y="434340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820"/>
                </a:solidFill>
              </a:rPr>
              <a:t>Vasúttörténeti Park, Érdi Sportcsarnok</a:t>
            </a:r>
            <a:r>
              <a:rPr lang="hu-HU" sz="1400" b="1" dirty="0">
                <a:solidFill>
                  <a:srgbClr val="111820"/>
                </a:solidFill>
              </a:rPr>
              <a:t>, HM Feszt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8092440" y="3703320"/>
            <a:ext cx="333756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1" name="Text 19"/>
          <p:cNvSpPr/>
          <p:nvPr/>
        </p:nvSpPr>
        <p:spPr>
          <a:xfrm>
            <a:off x="8321040" y="3959352"/>
            <a:ext cx="2880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hu-HU" sz="1100" b="1" dirty="0">
                <a:solidFill>
                  <a:srgbClr val="E30613"/>
                </a:solidFill>
              </a:rPr>
              <a:t>PÉNZ - </a:t>
            </a:r>
            <a:r>
              <a:rPr lang="en-US" sz="1100" b="1" dirty="0">
                <a:solidFill>
                  <a:srgbClr val="E30613"/>
                </a:solidFill>
              </a:rPr>
              <a:t>ÉRTÉKSZÁLLÍTÁS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8321040" y="4343400"/>
            <a:ext cx="2880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11820"/>
                </a:solidFill>
              </a:rPr>
              <a:t>Magyar Közlönykiadó, Érd város hivatalai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8500"/>
                            </p:stCondLst>
                            <p:childTnLst>
                              <p:par>
                                <p:cTn id="7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500"/>
                            </p:stCondLst>
                            <p:childTnLst>
                              <p:par>
                                <p:cTn id="9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9" grpId="0" animBg="1"/>
      <p:bldP spid="12" grpId="0" animBg="1"/>
      <p:bldP spid="15" grpId="0" animBg="1"/>
      <p:bldP spid="18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SPECIÁLIS KÉPESSÉGEK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Kiemelt őrzési területek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91440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2934739" y="1271016"/>
            <a:ext cx="6035824" cy="2868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Magasabb szakmai képzettséget és speciális eszközöket igénylő feladatok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Engedélyezett fegyveres szolgálat és fegyvertárolási háttér az érintett helyszíneken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Alap- és emelt szintű sugárvédelmi képzettségű munkatársak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Pénz- és értékszállítás több fővel, gépjárművel, szükség szerint fegyverrel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Bombariadó-terv, bombakutató képzés, szakszolgálati kapcsolat</a:t>
            </a:r>
            <a:r>
              <a:rPr lang="hu-HU" sz="1550" dirty="0">
                <a:solidFill>
                  <a:srgbClr val="111820"/>
                </a:solidFill>
              </a:rPr>
              <a:t>,</a:t>
            </a:r>
          </a:p>
          <a:p>
            <a:pPr>
              <a:buSzPct val="100000"/>
            </a:pPr>
            <a:r>
              <a:rPr lang="hu-HU" sz="1550" dirty="0">
                <a:solidFill>
                  <a:srgbClr val="111820"/>
                </a:solidFill>
              </a:rPr>
              <a:t>     szükség esetén robbanóanyag kereső kutyák alkalmazása.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hu-HU" sz="1550" dirty="0">
                <a:solidFill>
                  <a:srgbClr val="111820"/>
                </a:solidFill>
              </a:rPr>
              <a:t>Teljes körű személyvédelmi szolgáltatás.</a:t>
            </a:r>
            <a:endParaRPr lang="en-US" sz="1550" dirty="0"/>
          </a:p>
        </p:txBody>
      </p:sp>
      <p:pic>
        <p:nvPicPr>
          <p:cNvPr id="7" name="Image 1" descr="/mnt/data/eon_media/image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8340" y="1188720"/>
            <a:ext cx="1965960" cy="22402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E59C1688-1587-021E-DCF8-3E98C0722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61" y="3839201"/>
            <a:ext cx="2194750" cy="2634751"/>
          </a:xfrm>
          <a:prstGeom prst="rect">
            <a:avLst/>
          </a:prstGeom>
        </p:spPr>
      </p:pic>
      <p:pic>
        <p:nvPicPr>
          <p:cNvPr id="10" name="Kép 9">
            <a:extLst>
              <a:ext uri="{FF2B5EF4-FFF2-40B4-BE49-F238E27FC236}">
                <a16:creationId xmlns:a16="http://schemas.microsoft.com/office/drawing/2014/main" id="{25A8344B-6318-5D2B-728D-CEFE0A23B5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923" y="1191938"/>
            <a:ext cx="2278344" cy="2240280"/>
          </a:xfrm>
          <a:prstGeom prst="rect">
            <a:avLst/>
          </a:prstGeom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21DD03FD-844C-CA2F-A438-80CDD6E169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19300" y="3726434"/>
            <a:ext cx="2436283" cy="2729230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A48A2D78-AE54-CD18-FB70-D5F8BB47BE6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2701" y="4221480"/>
            <a:ext cx="2146108" cy="2297853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2EE9E19E-9429-7FAA-53A4-38FAD87617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6200000">
            <a:off x="6197882" y="3838504"/>
            <a:ext cx="2297853" cy="306380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KOMPLEX VÉDELEM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Rendezvénybiztosítás és személyvédelem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640080" y="1645920"/>
            <a:ext cx="6400800" cy="44805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hu-HU" sz="1550" dirty="0">
                <a:solidFill>
                  <a:srgbClr val="111820"/>
                </a:solidFill>
              </a:rPr>
              <a:t>Megfelelő engedélyek birtokában, n</a:t>
            </a:r>
            <a:r>
              <a:rPr lang="en-US" sz="1550" dirty="0">
                <a:solidFill>
                  <a:srgbClr val="111820"/>
                </a:solidFill>
              </a:rPr>
              <a:t>agylétszámú zenés, táncos és sportrendezvények biztosításának tervezése és </a:t>
            </a:r>
            <a:r>
              <a:rPr lang="hu-HU" sz="1550" dirty="0">
                <a:solidFill>
                  <a:srgbClr val="111820"/>
                </a:solidFill>
              </a:rPr>
              <a:t>biztosítása.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Látható vagy operatív védelem kisebb tárgyalásokon, banketteken, üzleti eseményeken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Személybiztosítás fegyverrel vagy fegyver nélkül, egy fővel vagy alakzatban</a:t>
            </a:r>
            <a:r>
              <a:rPr lang="hu-HU" sz="1550" dirty="0">
                <a:solidFill>
                  <a:srgbClr val="111820"/>
                </a:solidFill>
              </a:rPr>
              <a:t>.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Helyszín- és szállásbiztosítás; biztonsági gépjárművezetés</a:t>
            </a:r>
            <a:endParaRPr lang="en-US" sz="1550" dirty="0"/>
          </a:p>
          <a:p>
            <a:pPr marL="228600" indent="-228600">
              <a:buSzPct val="100000"/>
              <a:buChar char="•"/>
            </a:pPr>
            <a:r>
              <a:rPr lang="en-US" sz="1550" dirty="0">
                <a:solidFill>
                  <a:srgbClr val="111820"/>
                </a:solidFill>
              </a:rPr>
              <a:t>Igény szerint páncélozott gépjármű</a:t>
            </a:r>
            <a:r>
              <a:rPr lang="hu-HU" sz="1550" dirty="0">
                <a:solidFill>
                  <a:srgbClr val="111820"/>
                </a:solidFill>
              </a:rPr>
              <a:t> alkalmazása</a:t>
            </a:r>
            <a:r>
              <a:rPr lang="en-US" sz="1550" dirty="0">
                <a:solidFill>
                  <a:srgbClr val="111820"/>
                </a:solidFill>
              </a:rPr>
              <a:t>, bombakutatói és lehallgatás elleni vizsgálat</a:t>
            </a:r>
            <a:r>
              <a:rPr lang="hu-HU" sz="1550" dirty="0">
                <a:solidFill>
                  <a:srgbClr val="111820"/>
                </a:solidFill>
              </a:rPr>
              <a:t>ok elvégzése.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C19194A8-4CEF-8AC9-4108-F915FAE556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8529135" y="254043"/>
            <a:ext cx="2583408" cy="3446923"/>
          </a:xfrm>
          <a:prstGeom prst="rect">
            <a:avLst/>
          </a:prstGeom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14448DEE-B3C1-84DD-78FB-0DE73B02F0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377" y="3683000"/>
            <a:ext cx="3460149" cy="295554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384048"/>
            <a:ext cx="45720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60" dirty="0">
                <a:solidFill>
                  <a:srgbClr val="E30613"/>
                </a:solidFill>
              </a:rPr>
              <a:t>REZILIENCIA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566928" y="685800"/>
            <a:ext cx="10881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11820"/>
                </a:solidFill>
              </a:rPr>
              <a:t>Kritikus infrastruktúrák védelme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1298448"/>
            <a:ext cx="0" cy="0"/>
          </a:xfrm>
          <a:prstGeom prst="line">
            <a:avLst/>
          </a:prstGeom>
          <a:noFill/>
          <a:ln w="381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5" name="Text 3"/>
          <p:cNvSpPr/>
          <p:nvPr/>
        </p:nvSpPr>
        <p:spPr>
          <a:xfrm>
            <a:off x="685800" y="1627632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30613"/>
                </a:solidFill>
              </a:rPr>
              <a:t>Tapasztalat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965960"/>
            <a:ext cx="52120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111820"/>
                </a:solidFill>
              </a:rPr>
              <a:t>MAVIR központ és telephelyek • </a:t>
            </a:r>
            <a:r>
              <a:rPr lang="hu-HU" sz="2100" b="1" dirty="0">
                <a:solidFill>
                  <a:srgbClr val="111820"/>
                </a:solidFill>
              </a:rPr>
              <a:t>                </a:t>
            </a:r>
            <a:r>
              <a:rPr lang="en-US" sz="2100" b="1" dirty="0">
                <a:solidFill>
                  <a:srgbClr val="111820"/>
                </a:solidFill>
              </a:rPr>
              <a:t>MÁV Csoport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111820"/>
                </a:solidFill>
              </a:rPr>
              <a:t>~20 000 őrzési óra / hó • 7 éven keresztül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6446520" y="1600200"/>
            <a:ext cx="4800600" cy="758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8" name="Text 6"/>
          <p:cNvSpPr/>
          <p:nvPr/>
        </p:nvSpPr>
        <p:spPr>
          <a:xfrm>
            <a:off x="6720840" y="1755648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30613"/>
                </a:solidFill>
              </a:rPr>
              <a:t>Fizikai védelem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321040" y="1746504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/>
              <a:t>objektum- és hozzáférésvédelem</a:t>
            </a:r>
          </a:p>
        </p:txBody>
      </p:sp>
      <p:sp>
        <p:nvSpPr>
          <p:cNvPr id="10" name="Shape 8"/>
          <p:cNvSpPr/>
          <p:nvPr/>
        </p:nvSpPr>
        <p:spPr>
          <a:xfrm>
            <a:off x="6446520" y="2619756"/>
            <a:ext cx="4800600" cy="758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1" name="Text 9"/>
          <p:cNvSpPr/>
          <p:nvPr/>
        </p:nvSpPr>
        <p:spPr>
          <a:xfrm>
            <a:off x="6720840" y="2779776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30613"/>
                </a:solidFill>
              </a:rPr>
              <a:t>Kiberbiztonság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321040" y="2770632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/>
              <a:t>hálózatbiztonság • incidenskezelés</a:t>
            </a:r>
          </a:p>
        </p:txBody>
      </p:sp>
      <p:sp>
        <p:nvSpPr>
          <p:cNvPr id="13" name="Shape 11"/>
          <p:cNvSpPr/>
          <p:nvPr/>
        </p:nvSpPr>
        <p:spPr>
          <a:xfrm>
            <a:off x="6446520" y="3648456"/>
            <a:ext cx="4800600" cy="75895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4" name="Text 12"/>
          <p:cNvSpPr/>
          <p:nvPr/>
        </p:nvSpPr>
        <p:spPr>
          <a:xfrm>
            <a:off x="6720840" y="3803904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30613"/>
                </a:solidFill>
              </a:rPr>
              <a:t>Szervezeti és személyi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321040" y="3794760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00" b="1" dirty="0"/>
              <a:t>üzletmenet-folytonosság • oktatás</a:t>
            </a:r>
          </a:p>
        </p:txBody>
      </p:sp>
      <p:sp>
        <p:nvSpPr>
          <p:cNvPr id="16" name="Shape 14"/>
          <p:cNvSpPr/>
          <p:nvPr/>
        </p:nvSpPr>
        <p:spPr>
          <a:xfrm>
            <a:off x="6446520" y="4672584"/>
            <a:ext cx="4800600" cy="758952"/>
          </a:xfrm>
          <a:prstGeom prst="roundRect">
            <a:avLst/>
          </a:prstGeom>
          <a:solidFill>
            <a:srgbClr val="EAF2EF"/>
          </a:solidFill>
          <a:ln w="12700">
            <a:solidFill>
              <a:srgbClr val="D9E0E4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17" name="Text 15"/>
          <p:cNvSpPr/>
          <p:nvPr/>
        </p:nvSpPr>
        <p:spPr>
          <a:xfrm>
            <a:off x="6720840" y="4828032"/>
            <a:ext cx="1600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6B5B"/>
                </a:solidFill>
              </a:rPr>
              <a:t>Reziliencia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321040" y="4818888"/>
            <a:ext cx="2606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buNone/>
            </a:pPr>
            <a:r>
              <a:rPr lang="en-US" sz="1200" dirty="0"/>
              <a:t>redundancia • tartalék </a:t>
            </a:r>
            <a:r>
              <a:rPr lang="en-US" sz="1200" b="1" dirty="0"/>
              <a:t>energia • vésztervek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  <p:pic>
        <p:nvPicPr>
          <p:cNvPr id="19" name="Kép 18">
            <a:extLst>
              <a:ext uri="{FF2B5EF4-FFF2-40B4-BE49-F238E27FC236}">
                <a16:creationId xmlns:a16="http://schemas.microsoft.com/office/drawing/2014/main" id="{D9ABE129-9909-5B40-3BB0-C0A483916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3298257"/>
            <a:ext cx="5251768" cy="3097018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8787967-E41F-DB76-FAD6-9084DCA51E7A}"/>
              </a:ext>
            </a:extLst>
          </p:cNvPr>
          <p:cNvSpPr txBox="1"/>
          <p:nvPr/>
        </p:nvSpPr>
        <p:spPr>
          <a:xfrm>
            <a:off x="524934" y="491066"/>
            <a:ext cx="7931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/>
              <a:t>On-line elektronikus rendszerek alkalmazási területei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8B439C6C-2A1B-602F-5701-0B46E786C329}"/>
              </a:ext>
            </a:extLst>
          </p:cNvPr>
          <p:cNvSpPr txBox="1"/>
          <p:nvPr/>
        </p:nvSpPr>
        <p:spPr>
          <a:xfrm>
            <a:off x="610365" y="1320800"/>
            <a:ext cx="70011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hu-HU" dirty="0"/>
              <a:t>Diszpécser központ,</a:t>
            </a:r>
          </a:p>
          <a:p>
            <a:pPr marL="285750" indent="-285750">
              <a:buFontTx/>
              <a:buChar char="-"/>
            </a:pPr>
            <a:r>
              <a:rPr lang="hu-HU" dirty="0"/>
              <a:t>Járőrellenőrző rendszer,</a:t>
            </a:r>
          </a:p>
          <a:p>
            <a:pPr marL="285750" indent="-285750">
              <a:buFontTx/>
              <a:buChar char="-"/>
            </a:pPr>
            <a:r>
              <a:rPr lang="hu-HU" dirty="0"/>
              <a:t>Ellenőrzés,</a:t>
            </a:r>
          </a:p>
          <a:p>
            <a:pPr marL="285750" indent="-285750">
              <a:buFontTx/>
              <a:buChar char="-"/>
            </a:pPr>
            <a:r>
              <a:rPr lang="hu-HU" dirty="0"/>
              <a:t>Riasztások -Pánik jelzések,</a:t>
            </a:r>
          </a:p>
          <a:p>
            <a:pPr marL="285750" indent="-285750">
              <a:buFontTx/>
              <a:buChar char="-"/>
            </a:pPr>
            <a:r>
              <a:rPr lang="hu-HU" dirty="0"/>
              <a:t>Képzés, oktatás,</a:t>
            </a:r>
          </a:p>
          <a:p>
            <a:pPr marL="285750" indent="-285750">
              <a:buFontTx/>
              <a:buChar char="-"/>
            </a:pPr>
            <a:r>
              <a:rPr lang="hu-HU" dirty="0"/>
              <a:t>Tudásszint felmérés,</a:t>
            </a:r>
          </a:p>
          <a:p>
            <a:pPr marL="285750" indent="-285750">
              <a:buFontTx/>
              <a:buChar char="-"/>
            </a:pPr>
            <a:r>
              <a:rPr lang="hu-HU" dirty="0"/>
              <a:t>Szűrők, összesítők , riportálási lehetőség,</a:t>
            </a:r>
          </a:p>
          <a:p>
            <a:pPr marL="285750" indent="-285750">
              <a:buFontTx/>
              <a:buChar char="-"/>
            </a:pPr>
            <a:r>
              <a:rPr lang="hu-HU" dirty="0"/>
              <a:t>GPS rendszer alkalmazása,</a:t>
            </a:r>
          </a:p>
          <a:p>
            <a:pPr marL="285750" indent="-285750">
              <a:buFontTx/>
              <a:buChar char="-"/>
            </a:pPr>
            <a:r>
              <a:rPr lang="hu-HU" dirty="0"/>
              <a:t>Környezettudatosság,</a:t>
            </a:r>
          </a:p>
          <a:p>
            <a:pPr marL="285750" indent="-285750">
              <a:buFontTx/>
              <a:buChar char="-"/>
            </a:pPr>
            <a:r>
              <a:rPr lang="hu-HU" dirty="0"/>
              <a:t>Napi folyamatok kontrol színtű ellenőrzése, azonnali reagálás. </a:t>
            </a:r>
          </a:p>
        </p:txBody>
      </p:sp>
    </p:spTree>
    <p:extLst>
      <p:ext uri="{BB962C8B-B14F-4D97-AF65-F5344CB8AC3E}">
        <p14:creationId xmlns:p14="http://schemas.microsoft.com/office/powerpoint/2010/main" val="14699649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12700">
            <a:solidFill>
              <a:srgbClr val="111820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pic>
        <p:nvPicPr>
          <p:cNvPr id="3" name="Image 0" descr="/mnt/data/eon_media/image18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3760" y="960120"/>
            <a:ext cx="4069080" cy="3017520"/>
          </a:xfrm>
          <a:prstGeom prst="rect">
            <a:avLst/>
          </a:prstGeom>
        </p:spPr>
      </p:pic>
      <p:pic>
        <p:nvPicPr>
          <p:cNvPr id="4" name="Image 1" descr="/mnt/data/eon_media/image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731520"/>
            <a:ext cx="914400" cy="12344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777240" y="2240280"/>
            <a:ext cx="5669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/>
              <a:t>KÖSZÖNJÜK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/>
              <a:t>A FIGYELMET!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804672" y="3977640"/>
            <a:ext cx="4937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/>
              <a:t>Bank</a:t>
            </a:r>
            <a:r>
              <a:rPr lang="en-US" sz="1700" b="1" dirty="0">
                <a:solidFill>
                  <a:srgbClr val="D9E0E4"/>
                </a:solidFill>
              </a:rPr>
              <a:t> </a:t>
            </a:r>
            <a:r>
              <a:rPr lang="en-US" sz="1700" b="1" dirty="0"/>
              <a:t>Biztonság</a:t>
            </a:r>
            <a:r>
              <a:rPr lang="en-US" sz="1700" b="1" dirty="0">
                <a:solidFill>
                  <a:srgbClr val="D9E0E4"/>
                </a:solidFill>
              </a:rPr>
              <a:t> </a:t>
            </a:r>
            <a:r>
              <a:rPr lang="en-US" sz="1700" b="1" dirty="0"/>
              <a:t>Bizalom</a:t>
            </a:r>
            <a:r>
              <a:rPr lang="en-US" sz="1700" b="1" dirty="0">
                <a:solidFill>
                  <a:srgbClr val="D9E0E4"/>
                </a:solidFill>
              </a:rPr>
              <a:t> </a:t>
            </a:r>
            <a:r>
              <a:rPr lang="en-US" sz="1700" b="1" dirty="0"/>
              <a:t>Zrt</a:t>
            </a:r>
            <a:r>
              <a:rPr lang="en-US" sz="1700" b="1" dirty="0">
                <a:solidFill>
                  <a:srgbClr val="D9E0E4"/>
                </a:solidFill>
              </a:rPr>
              <a:t>.</a:t>
            </a:r>
            <a:endParaRPr lang="en-US" sz="1700" dirty="0"/>
          </a:p>
        </p:txBody>
      </p:sp>
      <p:sp>
        <p:nvSpPr>
          <p:cNvPr id="7" name="Text 3"/>
          <p:cNvSpPr/>
          <p:nvPr/>
        </p:nvSpPr>
        <p:spPr>
          <a:xfrm>
            <a:off x="804672" y="4480560"/>
            <a:ext cx="5669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/>
              <a:t>Biztonság • bizalom • professzionális végrehajtás</a:t>
            </a:r>
          </a:p>
        </p:txBody>
      </p:sp>
      <p:sp>
        <p:nvSpPr>
          <p:cNvPr id="8" name="Shape 4"/>
          <p:cNvSpPr/>
          <p:nvPr/>
        </p:nvSpPr>
        <p:spPr>
          <a:xfrm>
            <a:off x="804672" y="5212080"/>
            <a:ext cx="1920240" cy="0"/>
          </a:xfrm>
          <a:prstGeom prst="line">
            <a:avLst/>
          </a:prstGeom>
          <a:noFill/>
          <a:ln w="50800">
            <a:solidFill>
              <a:srgbClr val="E30613"/>
            </a:solidFill>
            <a:prstDash val="solid"/>
          </a:ln>
        </p:spPr>
        <p:txBody>
          <a:bodyPr/>
          <a:lstStyle/>
          <a:p>
            <a:endParaRPr lang="hu-HU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384280" y="6455664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>
            <a:normAutofit fontScale="92500" lnSpcReduction="20000"/>
          </a:bodyPr>
          <a:lstStyle>
            <a:lvl1pPr>
              <a:defRPr sz="800">
                <a:solidFill>
                  <a:srgbClr val="69737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theme/theme1.xml><?xml version="1.0" encoding="utf-8"?>
<a:theme xmlns:a="http://schemas.openxmlformats.org/drawingml/2006/main" name="Dimenzió">
  <a:themeElements>
    <a:clrScheme name="Sárga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Dimenzió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imenzió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945</TotalTime>
  <Words>1027</Words>
  <Application>Microsoft Office PowerPoint</Application>
  <PresentationFormat>Szélesvásznú</PresentationFormat>
  <Paragraphs>189</Paragraphs>
  <Slides>16</Slides>
  <Notes>14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16</vt:i4>
      </vt:variant>
      <vt:variant>
        <vt:lpstr>Egyéni diasorok</vt:lpstr>
      </vt:variant>
      <vt:variant>
        <vt:i4>1</vt:i4>
      </vt:variant>
    </vt:vector>
  </HeadingPairs>
  <TitlesOfParts>
    <vt:vector size="21" baseType="lpstr">
      <vt:lpstr>Arial</vt:lpstr>
      <vt:lpstr>Trebuchet MS</vt:lpstr>
      <vt:lpstr>Wingdings 3</vt:lpstr>
      <vt:lpstr>Dimenzió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Egyéni diasor 1</vt:lpstr>
    </vt:vector>
  </TitlesOfParts>
  <Company>Bank Biztonság Bizalom Zrt.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BBB – E.ON Prezentáció</dc:title>
  <dc:subject>BBB – E.ON bemutatkozó prezentáció</dc:subject>
  <dc:creator>OpenAI</dc:creator>
  <cp:lastModifiedBy>Kovács Hajnalka</cp:lastModifiedBy>
  <cp:revision>97</cp:revision>
  <cp:lastPrinted>2026-09-23T11:12:21Z</cp:lastPrinted>
  <dcterms:created xsi:type="dcterms:W3CDTF">2026-09-20T12:57:57Z</dcterms:created>
  <dcterms:modified xsi:type="dcterms:W3CDTF">2026-10-14T08:50:59Z</dcterms:modified>
</cp:coreProperties>
</file>